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44" r:id="rId1"/>
  </p:sldMasterIdLst>
  <p:notesMasterIdLst>
    <p:notesMasterId r:id="rId129"/>
  </p:notesMasterIdLst>
  <p:sldIdLst>
    <p:sldId id="256" r:id="rId2"/>
    <p:sldId id="257" r:id="rId3"/>
    <p:sldId id="258" r:id="rId4"/>
    <p:sldId id="259" r:id="rId5"/>
    <p:sldId id="281" r:id="rId6"/>
    <p:sldId id="260" r:id="rId7"/>
    <p:sldId id="388" r:id="rId8"/>
    <p:sldId id="263" r:id="rId9"/>
    <p:sldId id="391" r:id="rId10"/>
    <p:sldId id="262" r:id="rId11"/>
    <p:sldId id="282" r:id="rId12"/>
    <p:sldId id="261" r:id="rId13"/>
    <p:sldId id="283" r:id="rId14"/>
    <p:sldId id="264" r:id="rId15"/>
    <p:sldId id="265" r:id="rId16"/>
    <p:sldId id="266" r:id="rId17"/>
    <p:sldId id="267" r:id="rId18"/>
    <p:sldId id="268" r:id="rId19"/>
    <p:sldId id="269" r:id="rId20"/>
    <p:sldId id="270" r:id="rId21"/>
    <p:sldId id="271" r:id="rId22"/>
    <p:sldId id="272" r:id="rId23"/>
    <p:sldId id="273" r:id="rId24"/>
    <p:sldId id="288" r:id="rId25"/>
    <p:sldId id="347" r:id="rId26"/>
    <p:sldId id="275" r:id="rId27"/>
    <p:sldId id="278" r:id="rId28"/>
    <p:sldId id="279" r:id="rId29"/>
    <p:sldId id="381" r:id="rId30"/>
    <p:sldId id="285" r:id="rId31"/>
    <p:sldId id="280" r:id="rId32"/>
    <p:sldId id="286" r:id="rId33"/>
    <p:sldId id="386" r:id="rId34"/>
    <p:sldId id="287" r:id="rId35"/>
    <p:sldId id="289" r:id="rId36"/>
    <p:sldId id="290" r:id="rId37"/>
    <p:sldId id="291" r:id="rId38"/>
    <p:sldId id="292" r:id="rId39"/>
    <p:sldId id="348" r:id="rId40"/>
    <p:sldId id="331" r:id="rId41"/>
    <p:sldId id="293" r:id="rId42"/>
    <p:sldId id="294" r:id="rId43"/>
    <p:sldId id="333" r:id="rId44"/>
    <p:sldId id="295" r:id="rId45"/>
    <p:sldId id="296" r:id="rId46"/>
    <p:sldId id="334" r:id="rId47"/>
    <p:sldId id="297" r:id="rId48"/>
    <p:sldId id="379" r:id="rId49"/>
    <p:sldId id="298" r:id="rId50"/>
    <p:sldId id="335" r:id="rId51"/>
    <p:sldId id="365" r:id="rId52"/>
    <p:sldId id="366" r:id="rId53"/>
    <p:sldId id="299" r:id="rId54"/>
    <p:sldId id="300" r:id="rId55"/>
    <p:sldId id="382" r:id="rId56"/>
    <p:sldId id="301" r:id="rId57"/>
    <p:sldId id="336" r:id="rId58"/>
    <p:sldId id="302" r:id="rId59"/>
    <p:sldId id="378" r:id="rId60"/>
    <p:sldId id="303" r:id="rId61"/>
    <p:sldId id="367" r:id="rId62"/>
    <p:sldId id="337" r:id="rId63"/>
    <p:sldId id="304" r:id="rId64"/>
    <p:sldId id="305" r:id="rId65"/>
    <p:sldId id="338" r:id="rId66"/>
    <p:sldId id="306" r:id="rId67"/>
    <p:sldId id="375" r:id="rId68"/>
    <p:sldId id="307" r:id="rId69"/>
    <p:sldId id="369" r:id="rId70"/>
    <p:sldId id="308" r:id="rId71"/>
    <p:sldId id="339" r:id="rId72"/>
    <p:sldId id="309" r:id="rId73"/>
    <p:sldId id="383" r:id="rId74"/>
    <p:sldId id="310" r:id="rId75"/>
    <p:sldId id="340" r:id="rId76"/>
    <p:sldId id="311" r:id="rId77"/>
    <p:sldId id="380" r:id="rId78"/>
    <p:sldId id="352" r:id="rId79"/>
    <p:sldId id="350" r:id="rId80"/>
    <p:sldId id="370" r:id="rId81"/>
    <p:sldId id="312" r:id="rId82"/>
    <p:sldId id="313" r:id="rId83"/>
    <p:sldId id="341" r:id="rId84"/>
    <p:sldId id="342" r:id="rId85"/>
    <p:sldId id="354" r:id="rId86"/>
    <p:sldId id="372" r:id="rId87"/>
    <p:sldId id="393" r:id="rId88"/>
    <p:sldId id="317" r:id="rId89"/>
    <p:sldId id="349" r:id="rId90"/>
    <p:sldId id="314" r:id="rId91"/>
    <p:sldId id="318" r:id="rId92"/>
    <p:sldId id="319" r:id="rId93"/>
    <p:sldId id="345" r:id="rId94"/>
    <p:sldId id="368" r:id="rId95"/>
    <p:sldId id="371" r:id="rId96"/>
    <p:sldId id="330" r:id="rId97"/>
    <p:sldId id="384" r:id="rId98"/>
    <p:sldId id="385" r:id="rId99"/>
    <p:sldId id="315" r:id="rId100"/>
    <p:sldId id="390" r:id="rId101"/>
    <p:sldId id="343" r:id="rId102"/>
    <p:sldId id="353" r:id="rId103"/>
    <p:sldId id="376" r:id="rId104"/>
    <p:sldId id="344" r:id="rId105"/>
    <p:sldId id="373" r:id="rId106"/>
    <p:sldId id="392" r:id="rId107"/>
    <p:sldId id="355" r:id="rId108"/>
    <p:sldId id="357" r:id="rId109"/>
    <p:sldId id="359" r:id="rId110"/>
    <p:sldId id="389" r:id="rId111"/>
    <p:sldId id="356" r:id="rId112"/>
    <p:sldId id="374" r:id="rId113"/>
    <p:sldId id="358" r:id="rId114"/>
    <p:sldId id="320" r:id="rId115"/>
    <p:sldId id="322" r:id="rId116"/>
    <p:sldId id="346" r:id="rId117"/>
    <p:sldId id="323" r:id="rId118"/>
    <p:sldId id="324" r:id="rId119"/>
    <p:sldId id="325" r:id="rId120"/>
    <p:sldId id="326" r:id="rId121"/>
    <p:sldId id="327" r:id="rId122"/>
    <p:sldId id="328" r:id="rId123"/>
    <p:sldId id="360" r:id="rId124"/>
    <p:sldId id="363" r:id="rId125"/>
    <p:sldId id="329" r:id="rId126"/>
    <p:sldId id="364" r:id="rId127"/>
    <p:sldId id="387" r:id="rId1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3" d="100"/>
          <a:sy n="73" d="100"/>
        </p:scale>
        <p:origin x="61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notesMaster" Target="notesMasters/notesMaster1.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presProps" Target="pres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theme" Target="theme/theme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6CBEB2B-6F0E-433B-A9E7-31787BA795E2}" type="datetimeFigureOut">
              <a:rPr lang="en-US" smtClean="0"/>
              <a:t>5/29/2026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FFFEC9B-F9B7-4F94-9339-BA881DB78C24}" type="slidenum">
              <a:rPr lang="en-US" smtClean="0"/>
              <a:t>‹#›</a:t>
            </a:fld>
            <a:endParaRPr lang="en-US"/>
          </a:p>
        </p:txBody>
      </p:sp>
    </p:spTree>
    <p:extLst>
      <p:ext uri="{BB962C8B-B14F-4D97-AF65-F5344CB8AC3E}">
        <p14:creationId xmlns:p14="http://schemas.microsoft.com/office/powerpoint/2010/main" val="6023813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DC33AF9-1EC1-4766-B25A-E1705A53AB16}" type="datetime1">
              <a:rPr lang="en-US" smtClean="0"/>
              <a:t>5/29/2026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461E7F-D1CB-4A43-81A5-AFA748806E93}" type="slidenum">
              <a:rPr lang="en-US" smtClean="0"/>
              <a:t>‹#›</a:t>
            </a:fld>
            <a:endParaRPr lang="en-US"/>
          </a:p>
        </p:txBody>
      </p:sp>
    </p:spTree>
    <p:extLst>
      <p:ext uri="{BB962C8B-B14F-4D97-AF65-F5344CB8AC3E}">
        <p14:creationId xmlns:p14="http://schemas.microsoft.com/office/powerpoint/2010/main" val="2486278917"/>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C99AC4F-E455-421C-AA6E-2AAED3FA69F9}" type="datetime1">
              <a:rPr lang="en-US" smtClean="0"/>
              <a:t>5/29/2026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461E7F-D1CB-4A43-81A5-AFA748806E93}" type="slidenum">
              <a:rPr lang="en-US" smtClean="0"/>
              <a:t>‹#›</a:t>
            </a:fld>
            <a:endParaRPr lang="en-US"/>
          </a:p>
        </p:txBody>
      </p:sp>
    </p:spTree>
    <p:extLst>
      <p:ext uri="{BB962C8B-B14F-4D97-AF65-F5344CB8AC3E}">
        <p14:creationId xmlns:p14="http://schemas.microsoft.com/office/powerpoint/2010/main" val="33184893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6AC9770-3837-4040-86BD-6ED72AEAE860}" type="datetime1">
              <a:rPr lang="en-US" smtClean="0"/>
              <a:t>5/29/2026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461E7F-D1CB-4A43-81A5-AFA748806E93}" type="slidenum">
              <a:rPr lang="en-US" smtClean="0"/>
              <a:t>‹#›</a:t>
            </a:fld>
            <a:endParaRPr lang="en-US"/>
          </a:p>
        </p:txBody>
      </p:sp>
    </p:spTree>
    <p:extLst>
      <p:ext uri="{BB962C8B-B14F-4D97-AF65-F5344CB8AC3E}">
        <p14:creationId xmlns:p14="http://schemas.microsoft.com/office/powerpoint/2010/main" val="2722725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494119D-C61A-45FA-A4A3-9E1BB01B2EFD}" type="datetime1">
              <a:rPr lang="en-US" smtClean="0"/>
              <a:t>5/29/2026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461E7F-D1CB-4A43-81A5-AFA748806E93}" type="slidenum">
              <a:rPr lang="en-US" smtClean="0"/>
              <a:t>‹#›</a:t>
            </a:fld>
            <a:endParaRPr lang="en-US"/>
          </a:p>
        </p:txBody>
      </p:sp>
    </p:spTree>
    <p:extLst>
      <p:ext uri="{BB962C8B-B14F-4D97-AF65-F5344CB8AC3E}">
        <p14:creationId xmlns:p14="http://schemas.microsoft.com/office/powerpoint/2010/main" val="3587426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18522549-5AE2-48A6-9250-783C20AD5D27}" type="datetime1">
              <a:rPr lang="en-US" smtClean="0"/>
              <a:t>5/29/2026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461E7F-D1CB-4A43-81A5-AFA748806E93}" type="slidenum">
              <a:rPr lang="en-US" smtClean="0"/>
              <a:t>‹#›</a:t>
            </a:fld>
            <a:endParaRPr lang="en-US"/>
          </a:p>
        </p:txBody>
      </p:sp>
    </p:spTree>
    <p:extLst>
      <p:ext uri="{BB962C8B-B14F-4D97-AF65-F5344CB8AC3E}">
        <p14:creationId xmlns:p14="http://schemas.microsoft.com/office/powerpoint/2010/main" val="5318472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F804D53-31A7-4475-AE4A-8947B300E8AB}" type="datetime1">
              <a:rPr lang="en-US" smtClean="0"/>
              <a:t>5/29/2026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E461E7F-D1CB-4A43-81A5-AFA748806E93}" type="slidenum">
              <a:rPr lang="en-US" smtClean="0"/>
              <a:t>‹#›</a:t>
            </a:fld>
            <a:endParaRPr lang="en-US"/>
          </a:p>
        </p:txBody>
      </p:sp>
    </p:spTree>
    <p:extLst>
      <p:ext uri="{BB962C8B-B14F-4D97-AF65-F5344CB8AC3E}">
        <p14:creationId xmlns:p14="http://schemas.microsoft.com/office/powerpoint/2010/main" val="29835644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1207E09-4F1E-4B60-99E0-4FD793A45AF5}" type="datetime1">
              <a:rPr lang="en-US" smtClean="0"/>
              <a:t>5/29/2026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E461E7F-D1CB-4A43-81A5-AFA748806E93}" type="slidenum">
              <a:rPr lang="en-US" smtClean="0"/>
              <a:t>‹#›</a:t>
            </a:fld>
            <a:endParaRPr lang="en-US"/>
          </a:p>
        </p:txBody>
      </p:sp>
    </p:spTree>
    <p:extLst>
      <p:ext uri="{BB962C8B-B14F-4D97-AF65-F5344CB8AC3E}">
        <p14:creationId xmlns:p14="http://schemas.microsoft.com/office/powerpoint/2010/main" val="32552968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6366C9C-0FED-4A98-8364-1E803190F481}" type="datetime1">
              <a:rPr lang="en-US" smtClean="0"/>
              <a:t>5/29/2026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E461E7F-D1CB-4A43-81A5-AFA748806E93}" type="slidenum">
              <a:rPr lang="en-US" smtClean="0"/>
              <a:t>‹#›</a:t>
            </a:fld>
            <a:endParaRPr lang="en-US"/>
          </a:p>
        </p:txBody>
      </p:sp>
    </p:spTree>
    <p:extLst>
      <p:ext uri="{BB962C8B-B14F-4D97-AF65-F5344CB8AC3E}">
        <p14:creationId xmlns:p14="http://schemas.microsoft.com/office/powerpoint/2010/main" val="15667128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A6D803-A800-44D1-8993-C03923B1F230}" type="datetime1">
              <a:rPr lang="en-US" smtClean="0"/>
              <a:t>5/29/2026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E461E7F-D1CB-4A43-81A5-AFA748806E93}" type="slidenum">
              <a:rPr lang="en-US" smtClean="0"/>
              <a:t>‹#›</a:t>
            </a:fld>
            <a:endParaRPr lang="en-US"/>
          </a:p>
        </p:txBody>
      </p:sp>
    </p:spTree>
    <p:extLst>
      <p:ext uri="{BB962C8B-B14F-4D97-AF65-F5344CB8AC3E}">
        <p14:creationId xmlns:p14="http://schemas.microsoft.com/office/powerpoint/2010/main" val="1908201118"/>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914734B-A52C-4AFF-9971-F2ADD81D1DE8}" type="datetime1">
              <a:rPr lang="en-US" smtClean="0"/>
              <a:t>5/29/2026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E461E7F-D1CB-4A43-81A5-AFA748806E93}" type="slidenum">
              <a:rPr lang="en-US" smtClean="0"/>
              <a:t>‹#›</a:t>
            </a:fld>
            <a:endParaRPr lang="en-US"/>
          </a:p>
        </p:txBody>
      </p:sp>
    </p:spTree>
    <p:extLst>
      <p:ext uri="{BB962C8B-B14F-4D97-AF65-F5344CB8AC3E}">
        <p14:creationId xmlns:p14="http://schemas.microsoft.com/office/powerpoint/2010/main" val="347578582"/>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F36FEA7-035E-4E7A-BDB3-516C3905C629}" type="datetime1">
              <a:rPr lang="en-US" smtClean="0"/>
              <a:t>5/29/2026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E461E7F-D1CB-4A43-81A5-AFA748806E93}" type="slidenum">
              <a:rPr lang="en-US" smtClean="0"/>
              <a:t>‹#›</a:t>
            </a:fld>
            <a:endParaRPr lang="en-US"/>
          </a:p>
        </p:txBody>
      </p:sp>
    </p:spTree>
    <p:extLst>
      <p:ext uri="{BB962C8B-B14F-4D97-AF65-F5344CB8AC3E}">
        <p14:creationId xmlns:p14="http://schemas.microsoft.com/office/powerpoint/2010/main" val="40536552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4B93DC-4891-401F-A6F3-77F9F31C7F5F}" type="datetime1">
              <a:rPr lang="en-US" smtClean="0"/>
              <a:t>5/29/2026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461E7F-D1CB-4A43-81A5-AFA748806E93}" type="slidenum">
              <a:rPr lang="en-US" smtClean="0"/>
              <a:t>‹#›</a:t>
            </a:fld>
            <a:endParaRPr lang="en-US"/>
          </a:p>
        </p:txBody>
      </p:sp>
    </p:spTree>
    <p:extLst>
      <p:ext uri="{BB962C8B-B14F-4D97-AF65-F5344CB8AC3E}">
        <p14:creationId xmlns:p14="http://schemas.microsoft.com/office/powerpoint/2010/main" val="2617152091"/>
      </p:ext>
    </p:extLst>
  </p:cSld>
  <p:clrMap bg1="lt1" tx1="dk1" bg2="lt2" tx2="dk2" accent1="accent1" accent2="accent2" accent3="accent3" accent4="accent4" accent5="accent5" accent6="accent6" hlink="hlink" folHlink="folHlink"/>
  <p:sldLayoutIdLst>
    <p:sldLayoutId id="2147483845" r:id="rId1"/>
    <p:sldLayoutId id="2147483846" r:id="rId2"/>
    <p:sldLayoutId id="2147483847" r:id="rId3"/>
    <p:sldLayoutId id="2147483848" r:id="rId4"/>
    <p:sldLayoutId id="2147483849" r:id="rId5"/>
    <p:sldLayoutId id="2147483850" r:id="rId6"/>
    <p:sldLayoutId id="2147483851" r:id="rId7"/>
    <p:sldLayoutId id="2147483852" r:id="rId8"/>
    <p:sldLayoutId id="2147483853" r:id="rId9"/>
    <p:sldLayoutId id="2147483854" r:id="rId10"/>
    <p:sldLayoutId id="2147483855"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8.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53737" y="573723"/>
            <a:ext cx="9144000" cy="2387600"/>
          </a:xfrm>
        </p:spPr>
        <p:txBody>
          <a:bodyPr>
            <a:normAutofit/>
          </a:bodyPr>
          <a:lstStyle/>
          <a:p>
            <a:r>
              <a:rPr lang="en-US" b="1" dirty="0"/>
              <a:t>Müllerian </a:t>
            </a:r>
            <a:r>
              <a:rPr lang="en-US" b="1" dirty="0" smtClean="0"/>
              <a:t>Duct Anomalies</a:t>
            </a:r>
            <a:r>
              <a:rPr lang="en-US" b="1" dirty="0"/>
              <a:t/>
            </a:r>
            <a:br>
              <a:rPr lang="en-US" b="1" dirty="0"/>
            </a:br>
            <a:r>
              <a:rPr lang="en-US" sz="4400" b="1" dirty="0"/>
              <a:t>Diagnostic and therapeutic aspects</a:t>
            </a:r>
            <a:endParaRPr lang="en-US" sz="4400" dirty="0"/>
          </a:p>
        </p:txBody>
      </p:sp>
      <p:sp>
        <p:nvSpPr>
          <p:cNvPr id="3" name="Subtitle 2"/>
          <p:cNvSpPr>
            <a:spLocks noGrp="1"/>
          </p:cNvSpPr>
          <p:nvPr>
            <p:ph type="subTitle" idx="1"/>
          </p:nvPr>
        </p:nvSpPr>
        <p:spPr/>
        <p:txBody>
          <a:bodyPr>
            <a:normAutofit/>
          </a:bodyPr>
          <a:lstStyle/>
          <a:p>
            <a:r>
              <a:rPr lang="en-US" sz="3600" dirty="0"/>
              <a:t>Supervisor: </a:t>
            </a:r>
            <a:r>
              <a:rPr lang="en-US" sz="3600" dirty="0" err="1" smtClean="0"/>
              <a:t>Dr.Mehri</a:t>
            </a:r>
            <a:r>
              <a:rPr lang="en-US" sz="3600" dirty="0" smtClean="0"/>
              <a:t> </a:t>
            </a:r>
            <a:r>
              <a:rPr lang="en-US" sz="3600" dirty="0" err="1" smtClean="0"/>
              <a:t>Mashayekhi</a:t>
            </a:r>
            <a:endParaRPr lang="en-US" sz="3600" dirty="0"/>
          </a:p>
          <a:p>
            <a:pPr algn="l"/>
            <a:endParaRPr lang="en-US" dirty="0"/>
          </a:p>
          <a:p>
            <a:r>
              <a:rPr lang="en-US" dirty="0"/>
              <a:t>Presented By: Dr. </a:t>
            </a:r>
            <a:r>
              <a:rPr lang="en-US" dirty="0" err="1"/>
              <a:t>Nastaran</a:t>
            </a:r>
            <a:r>
              <a:rPr lang="en-US" dirty="0"/>
              <a:t> </a:t>
            </a:r>
            <a:r>
              <a:rPr lang="en-US" dirty="0" err="1"/>
              <a:t>Abolghasem</a:t>
            </a:r>
            <a:r>
              <a:rPr lang="en-US" dirty="0"/>
              <a:t> </a:t>
            </a:r>
          </a:p>
          <a:p>
            <a:endParaRPr lang="en-US" dirty="0"/>
          </a:p>
        </p:txBody>
      </p:sp>
      <p:pic>
        <p:nvPicPr>
          <p:cNvPr id="7" name="Picture 6"/>
          <p:cNvPicPr>
            <a:picLocks noChangeAspect="1"/>
          </p:cNvPicPr>
          <p:nvPr/>
        </p:nvPicPr>
        <p:blipFill>
          <a:blip r:embed="rId2"/>
          <a:stretch>
            <a:fillRect/>
          </a:stretch>
        </p:blipFill>
        <p:spPr>
          <a:xfrm>
            <a:off x="4970144" y="5485402"/>
            <a:ext cx="2251711" cy="643346"/>
          </a:xfrm>
          <a:prstGeom prst="rect">
            <a:avLst/>
          </a:prstGeom>
        </p:spPr>
      </p:pic>
      <p:sp>
        <p:nvSpPr>
          <p:cNvPr id="9" name="Rectangle 8"/>
          <p:cNvSpPr/>
          <p:nvPr/>
        </p:nvSpPr>
        <p:spPr>
          <a:xfrm>
            <a:off x="4911607" y="472329"/>
            <a:ext cx="2310248" cy="923330"/>
          </a:xfrm>
          <a:prstGeom prst="rect">
            <a:avLst/>
          </a:prstGeom>
          <a:noFill/>
        </p:spPr>
        <p:txBody>
          <a:bodyPr wrap="none" lIns="91440" tIns="45720" rIns="91440" bIns="45720">
            <a:spAutoFit/>
          </a:bodyPr>
          <a:lstStyle/>
          <a:p>
            <a:pPr algn="ctr"/>
            <a:r>
              <a:rPr lang="fa-IR" sz="5400" b="1" cap="none" spc="0"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هوالحکیم</a:t>
            </a:r>
            <a:endParaRPr lang="en-U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Tree>
    <p:extLst>
      <p:ext uri="{BB962C8B-B14F-4D97-AF65-F5344CB8AC3E}">
        <p14:creationId xmlns:p14="http://schemas.microsoft.com/office/powerpoint/2010/main" val="362210720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Organogenesis </a:t>
            </a:r>
            <a:r>
              <a:rPr lang="en-US" dirty="0" smtClean="0"/>
              <a:t>Failure (Duct development) </a:t>
            </a:r>
            <a:endParaRPr lang="en-US" dirty="0"/>
          </a:p>
        </p:txBody>
      </p:sp>
      <p:sp>
        <p:nvSpPr>
          <p:cNvPr id="3" name="Content Placeholder 2"/>
          <p:cNvSpPr>
            <a:spLocks noGrp="1"/>
          </p:cNvSpPr>
          <p:nvPr>
            <p:ph idx="1"/>
          </p:nvPr>
        </p:nvSpPr>
        <p:spPr/>
        <p:txBody>
          <a:bodyPr/>
          <a:lstStyle/>
          <a:p>
            <a:r>
              <a:rPr lang="en-US" dirty="0"/>
              <a:t>agenesis or hypoplasia of </a:t>
            </a:r>
            <a:r>
              <a:rPr lang="en-US" dirty="0" smtClean="0"/>
              <a:t>the</a:t>
            </a:r>
          </a:p>
          <a:p>
            <a:r>
              <a:rPr lang="en-US" dirty="0" smtClean="0"/>
              <a:t> uterus</a:t>
            </a:r>
          </a:p>
          <a:p>
            <a:r>
              <a:rPr lang="en-US" dirty="0" smtClean="0"/>
              <a:t> </a:t>
            </a:r>
            <a:r>
              <a:rPr lang="en-US" dirty="0"/>
              <a:t>fallopian </a:t>
            </a:r>
            <a:r>
              <a:rPr lang="en-US" dirty="0" smtClean="0"/>
              <a:t>tubes</a:t>
            </a:r>
          </a:p>
          <a:p>
            <a:r>
              <a:rPr lang="en-US" dirty="0" smtClean="0"/>
              <a:t>Cervix</a:t>
            </a:r>
          </a:p>
          <a:p>
            <a:r>
              <a:rPr lang="en-US" dirty="0" smtClean="0"/>
              <a:t>upper </a:t>
            </a:r>
            <a:r>
              <a:rPr lang="en-US" dirty="0" err="1" smtClean="0"/>
              <a:t>vagin</a:t>
            </a:r>
            <a:endParaRPr lang="en-US" dirty="0" smtClean="0"/>
          </a:p>
          <a:p>
            <a:r>
              <a:rPr lang="en-US" dirty="0" err="1" smtClean="0"/>
              <a:t>unicornuate</a:t>
            </a:r>
            <a:r>
              <a:rPr lang="en-US" dirty="0" smtClean="0"/>
              <a:t> </a:t>
            </a:r>
            <a:r>
              <a:rPr lang="en-US" dirty="0"/>
              <a:t>uterus</a:t>
            </a:r>
          </a:p>
        </p:txBody>
      </p:sp>
      <p:sp>
        <p:nvSpPr>
          <p:cNvPr id="4" name="Footer Placeholder 3"/>
          <p:cNvSpPr>
            <a:spLocks noGrp="1"/>
          </p:cNvSpPr>
          <p:nvPr>
            <p:ph type="ftr" sz="quarter" idx="11"/>
          </p:nvPr>
        </p:nvSpPr>
        <p:spPr>
          <a:xfrm>
            <a:off x="838199" y="6356350"/>
            <a:ext cx="9638211" cy="365125"/>
          </a:xfrm>
        </p:spPr>
        <p:txBody>
          <a:bodyPr/>
          <a:lstStyle/>
          <a:p>
            <a:pPr algn="l"/>
            <a:r>
              <a:rPr lang="en-US" dirty="0"/>
              <a:t>Robbins JB, Parry JP, </a:t>
            </a:r>
            <a:r>
              <a:rPr lang="en-US" dirty="0" err="1"/>
              <a:t>Guite</a:t>
            </a:r>
            <a:r>
              <a:rPr lang="en-US" dirty="0"/>
              <a:t> KM et al (2012) MRI of pregnancy-related issues: </a:t>
            </a:r>
            <a:r>
              <a:rPr lang="en-US" dirty="0" err="1"/>
              <a:t>Mullerian</a:t>
            </a:r>
            <a:r>
              <a:rPr lang="en-US" dirty="0"/>
              <a:t> duct anomalies. AJR Am J </a:t>
            </a:r>
            <a:r>
              <a:rPr lang="en-US" dirty="0" err="1"/>
              <a:t>Roentgenol</a:t>
            </a:r>
            <a:r>
              <a:rPr lang="en-US" dirty="0"/>
              <a:t> 198:302–310</a:t>
            </a:r>
            <a:br>
              <a:rPr lang="en-US" dirty="0"/>
            </a:br>
            <a:endParaRPr lang="en-US" dirty="0"/>
          </a:p>
          <a:p>
            <a:pPr algn="l"/>
            <a:endParaRPr lang="en-US" dirty="0"/>
          </a:p>
        </p:txBody>
      </p:sp>
    </p:spTree>
    <p:extLst>
      <p:ext uri="{BB962C8B-B14F-4D97-AF65-F5344CB8AC3E}">
        <p14:creationId xmlns:p14="http://schemas.microsoft.com/office/powerpoint/2010/main" val="748141403"/>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Arcuate uterus</a:t>
            </a:r>
            <a:endParaRPr lang="en-US" dirty="0"/>
          </a:p>
        </p:txBody>
      </p:sp>
      <p:pic>
        <p:nvPicPr>
          <p:cNvPr id="5" name="Content Placeholder 4"/>
          <p:cNvPicPr>
            <a:picLocks noGrp="1" noChangeAspect="1"/>
          </p:cNvPicPr>
          <p:nvPr>
            <p:ph idx="1"/>
          </p:nvPr>
        </p:nvPicPr>
        <p:blipFill>
          <a:blip r:embed="rId2"/>
          <a:stretch>
            <a:fillRect/>
          </a:stretch>
        </p:blipFill>
        <p:spPr>
          <a:xfrm>
            <a:off x="838200" y="2127527"/>
            <a:ext cx="10515600" cy="3747534"/>
          </a:xfrm>
          <a:prstGeom prst="rect">
            <a:avLst/>
          </a:prstGeom>
        </p:spPr>
      </p:pic>
      <p:sp>
        <p:nvSpPr>
          <p:cNvPr id="4" name="Footer Placeholder 3"/>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444319941"/>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
            </a:r>
            <a:br>
              <a:rPr lang="en-US" dirty="0"/>
            </a:br>
            <a:endParaRPr lang="en-US" dirty="0"/>
          </a:p>
        </p:txBody>
      </p:sp>
      <p:pic>
        <p:nvPicPr>
          <p:cNvPr id="5" name="Content Placeholder 4"/>
          <p:cNvPicPr>
            <a:picLocks noGrp="1" noChangeAspect="1"/>
          </p:cNvPicPr>
          <p:nvPr>
            <p:ph idx="1"/>
          </p:nvPr>
        </p:nvPicPr>
        <p:blipFill>
          <a:blip r:embed="rId2"/>
          <a:stretch>
            <a:fillRect/>
          </a:stretch>
        </p:blipFill>
        <p:spPr>
          <a:xfrm>
            <a:off x="1824037" y="2624931"/>
            <a:ext cx="8543925" cy="2752725"/>
          </a:xfrm>
          <a:prstGeom prst="rect">
            <a:avLst/>
          </a:prstGeom>
        </p:spPr>
      </p:pic>
      <p:sp>
        <p:nvSpPr>
          <p:cNvPr id="4" name="Footer Placeholder 3"/>
          <p:cNvSpPr>
            <a:spLocks noGrp="1"/>
          </p:cNvSpPr>
          <p:nvPr>
            <p:ph type="ftr" sz="quarter" idx="11"/>
          </p:nvPr>
        </p:nvSpPr>
        <p:spPr/>
        <p:txBody>
          <a:bodyPr/>
          <a:lstStyle/>
          <a:p>
            <a:r>
              <a:rPr lang="en-US" dirty="0"/>
              <a:t>Dixit et al. Insights into Imaging (2025)</a:t>
            </a:r>
            <a:br>
              <a:rPr lang="en-US" dirty="0"/>
            </a:br>
            <a:endParaRPr lang="en-US" dirty="0"/>
          </a:p>
        </p:txBody>
      </p:sp>
    </p:spTree>
    <p:extLst>
      <p:ext uri="{BB962C8B-B14F-4D97-AF65-F5344CB8AC3E}">
        <p14:creationId xmlns:p14="http://schemas.microsoft.com/office/powerpoint/2010/main" val="2918728321"/>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1600" dirty="0"/>
              <a:t>Congenital Uterine Malformation by Experts (CUME): Better criteria for distinguishing between </a:t>
            </a:r>
            <a:r>
              <a:rPr lang="en-US" sz="1600" dirty="0" smtClean="0"/>
              <a:t>normal/arcuate and </a:t>
            </a:r>
            <a:r>
              <a:rPr lang="en-US" sz="1600" dirty="0">
                <a:solidFill>
                  <a:srgbClr val="FF0000"/>
                </a:solidFill>
              </a:rPr>
              <a:t>septate</a:t>
            </a:r>
            <a:br>
              <a:rPr lang="en-US" sz="1600" dirty="0">
                <a:solidFill>
                  <a:srgbClr val="FF0000"/>
                </a:solidFill>
              </a:rPr>
            </a:br>
            <a:r>
              <a:rPr lang="en-US" sz="1600" dirty="0">
                <a:solidFill>
                  <a:srgbClr val="FF0000"/>
                </a:solidFill>
              </a:rPr>
              <a:t>uterus</a:t>
            </a:r>
            <a:r>
              <a:rPr lang="en-US" sz="1600" dirty="0"/>
              <a:t>? The criteria are: (A) I:WT ratio &gt;110%; (B) indentation angle &lt;140°; (C) indentation depth ≥10 mm.</a:t>
            </a:r>
            <a:br>
              <a:rPr lang="en-US" sz="1600" dirty="0"/>
            </a:br>
            <a:r>
              <a:rPr lang="en-US" sz="1600" dirty="0"/>
              <a:t>They suggest using internal indentation depth ≥10 mm to distinguish between a normal/arcuate and a septate uterus, because it is </a:t>
            </a:r>
            <a:r>
              <a:rPr lang="en-US" sz="1600" dirty="0" smtClean="0"/>
              <a:t>the simplest </a:t>
            </a:r>
            <a:r>
              <a:rPr lang="en-US" sz="1600" dirty="0"/>
              <a:t>and most reliable measurement of these three.</a:t>
            </a:r>
          </a:p>
        </p:txBody>
      </p:sp>
      <p:pic>
        <p:nvPicPr>
          <p:cNvPr id="6" name="Content Placeholder 5"/>
          <p:cNvPicPr>
            <a:picLocks noGrp="1" noChangeAspect="1"/>
          </p:cNvPicPr>
          <p:nvPr>
            <p:ph idx="1"/>
          </p:nvPr>
        </p:nvPicPr>
        <p:blipFill>
          <a:blip r:embed="rId2"/>
          <a:stretch>
            <a:fillRect/>
          </a:stretch>
        </p:blipFill>
        <p:spPr>
          <a:xfrm>
            <a:off x="1466305" y="2043436"/>
            <a:ext cx="9259389" cy="3254346"/>
          </a:xfrm>
          <a:prstGeom prst="rect">
            <a:avLst/>
          </a:prstGeom>
        </p:spPr>
      </p:pic>
    </p:spTree>
    <p:extLst>
      <p:ext uri="{BB962C8B-B14F-4D97-AF65-F5344CB8AC3E}">
        <p14:creationId xmlns:p14="http://schemas.microsoft.com/office/powerpoint/2010/main" val="3668916863"/>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HSG</a:t>
            </a:r>
            <a:endParaRPr lang="en-US" dirty="0"/>
          </a:p>
        </p:txBody>
      </p:sp>
      <p:pic>
        <p:nvPicPr>
          <p:cNvPr id="5" name="Content Placeholder 4"/>
          <p:cNvPicPr>
            <a:picLocks noGrp="1" noChangeAspect="1"/>
          </p:cNvPicPr>
          <p:nvPr>
            <p:ph idx="1"/>
          </p:nvPr>
        </p:nvPicPr>
        <p:blipFill>
          <a:blip r:embed="rId2"/>
          <a:stretch>
            <a:fillRect/>
          </a:stretch>
        </p:blipFill>
        <p:spPr>
          <a:xfrm>
            <a:off x="4938712" y="3215481"/>
            <a:ext cx="2314575" cy="1571625"/>
          </a:xfrm>
          <a:prstGeom prst="rect">
            <a:avLst/>
          </a:prstGeom>
        </p:spPr>
      </p:pic>
      <p:sp>
        <p:nvSpPr>
          <p:cNvPr id="4" name="Footer Placeholder 3"/>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348047034"/>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1800" dirty="0"/>
              <a:t>Arcuate uterus: axial T2W MR image (a) of an arcuate uterus in a 26-year-old female patient with recurrent pregnancy loss shows a normal external fundal outline (white arrowheads) with an internal indentation lesser than 1.5 cm (</a:t>
            </a:r>
            <a:r>
              <a:rPr lang="en-US" sz="1800" dirty="0" err="1"/>
              <a:t>doubleheaded</a:t>
            </a:r>
            <a:r>
              <a:rPr lang="en-US" sz="1800" dirty="0"/>
              <a:t> arrow) from the </a:t>
            </a:r>
            <a:r>
              <a:rPr lang="en-US" sz="1800" dirty="0" err="1"/>
              <a:t>interostial</a:t>
            </a:r>
            <a:r>
              <a:rPr lang="en-US" sz="1800" dirty="0"/>
              <a:t> line. Note normal ovaries bilaterally (arrows). b 3D transvaginal USG image shows a broad saddle-shaped indentation of the arcuate uterus</a:t>
            </a:r>
          </a:p>
        </p:txBody>
      </p:sp>
      <p:pic>
        <p:nvPicPr>
          <p:cNvPr id="5" name="Content Placeholder 4"/>
          <p:cNvPicPr>
            <a:picLocks noGrp="1" noChangeAspect="1"/>
          </p:cNvPicPr>
          <p:nvPr>
            <p:ph idx="1"/>
          </p:nvPr>
        </p:nvPicPr>
        <p:blipFill>
          <a:blip r:embed="rId2"/>
          <a:stretch>
            <a:fillRect/>
          </a:stretch>
        </p:blipFill>
        <p:spPr>
          <a:xfrm>
            <a:off x="838200" y="2219722"/>
            <a:ext cx="9752849" cy="3607594"/>
          </a:xfrm>
          <a:prstGeom prst="rect">
            <a:avLst/>
          </a:prstGeom>
        </p:spPr>
      </p:pic>
      <p:sp>
        <p:nvSpPr>
          <p:cNvPr id="4" name="Footer Placeholder 3"/>
          <p:cNvSpPr>
            <a:spLocks noGrp="1"/>
          </p:cNvSpPr>
          <p:nvPr>
            <p:ph type="ftr" sz="quarter" idx="11"/>
          </p:nvPr>
        </p:nvSpPr>
        <p:spPr/>
        <p:txBody>
          <a:bodyPr/>
          <a:lstStyle/>
          <a:p>
            <a:r>
              <a:rPr lang="en-US" dirty="0"/>
              <a:t>Dixit et al. Insights into Imaging (2025)</a:t>
            </a:r>
            <a:br>
              <a:rPr lang="en-US" dirty="0"/>
            </a:br>
            <a:endParaRPr lang="en-US" dirty="0"/>
          </a:p>
        </p:txBody>
      </p:sp>
    </p:spTree>
    <p:extLst>
      <p:ext uri="{BB962C8B-B14F-4D97-AF65-F5344CB8AC3E}">
        <p14:creationId xmlns:p14="http://schemas.microsoft.com/office/powerpoint/2010/main" val="3167964809"/>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5592875" y="424655"/>
            <a:ext cx="5421493" cy="5083822"/>
          </a:xfrm>
          <a:prstGeom prst="rect">
            <a:avLst/>
          </a:prstGeom>
        </p:spPr>
      </p:pic>
      <p:sp>
        <p:nvSpPr>
          <p:cNvPr id="4" name="Footer Placeholder 3"/>
          <p:cNvSpPr>
            <a:spLocks noGrp="1"/>
          </p:cNvSpPr>
          <p:nvPr>
            <p:ph type="ftr" sz="quarter" idx="11"/>
          </p:nvPr>
        </p:nvSpPr>
        <p:spPr>
          <a:xfrm>
            <a:off x="3044733" y="6238784"/>
            <a:ext cx="6102531" cy="365125"/>
          </a:xfrm>
        </p:spPr>
        <p:txBody>
          <a:bodyPr/>
          <a:lstStyle/>
          <a:p>
            <a:r>
              <a:rPr lang="en-US" dirty="0"/>
              <a:t>Fernando Bonilla-</a:t>
            </a:r>
            <a:r>
              <a:rPr lang="en-US" dirty="0" err="1"/>
              <a:t>Musoles</a:t>
            </a:r>
            <a:r>
              <a:rPr lang="en-US" dirty="0"/>
              <a:t> et </a:t>
            </a:r>
            <a:r>
              <a:rPr lang="en-US" dirty="0" err="1"/>
              <a:t>al.Donald</a:t>
            </a:r>
            <a:r>
              <a:rPr lang="en-US" dirty="0"/>
              <a:t> School Journal of ultrasound in OB &amp; GYN.2015</a:t>
            </a:r>
          </a:p>
          <a:p>
            <a:endParaRPr lang="en-US" dirty="0"/>
          </a:p>
        </p:txBody>
      </p:sp>
      <p:pic>
        <p:nvPicPr>
          <p:cNvPr id="7" name="Picture 6"/>
          <p:cNvPicPr>
            <a:picLocks noChangeAspect="1"/>
          </p:cNvPicPr>
          <p:nvPr/>
        </p:nvPicPr>
        <p:blipFill>
          <a:blip r:embed="rId3"/>
          <a:stretch>
            <a:fillRect/>
          </a:stretch>
        </p:blipFill>
        <p:spPr>
          <a:xfrm>
            <a:off x="1535429" y="424655"/>
            <a:ext cx="3018608" cy="3310261"/>
          </a:xfrm>
          <a:prstGeom prst="rect">
            <a:avLst/>
          </a:prstGeom>
        </p:spPr>
      </p:pic>
      <p:sp>
        <p:nvSpPr>
          <p:cNvPr id="8" name="TextBox 7"/>
          <p:cNvSpPr txBox="1"/>
          <p:nvPr/>
        </p:nvSpPr>
        <p:spPr>
          <a:xfrm>
            <a:off x="1458139" y="3601854"/>
            <a:ext cx="3383280" cy="1384995"/>
          </a:xfrm>
          <a:prstGeom prst="rect">
            <a:avLst/>
          </a:prstGeom>
          <a:noFill/>
        </p:spPr>
        <p:txBody>
          <a:bodyPr wrap="square" rtlCol="0">
            <a:spAutoFit/>
          </a:bodyPr>
          <a:lstStyle/>
          <a:p>
            <a:r>
              <a:rPr lang="en-US" sz="1200" dirty="0"/>
              <a:t>Coronal image of an arcuate uterus. A reconstructed coronal image of the uterus in a 34-year-old woman obtained during </a:t>
            </a:r>
            <a:r>
              <a:rPr lang="en-US" sz="1200" dirty="0" err="1"/>
              <a:t>threedimensional</a:t>
            </a:r>
            <a:r>
              <a:rPr lang="en-US" sz="1200" dirty="0"/>
              <a:t> </a:t>
            </a:r>
            <a:r>
              <a:rPr lang="en-US" sz="1200" dirty="0" err="1"/>
              <a:t>sonohysterography</a:t>
            </a:r>
            <a:r>
              <a:rPr lang="en-US" sz="1200" dirty="0"/>
              <a:t> shows the arcuate configuration of the fundal part of the endometrial cavity. </a:t>
            </a:r>
            <a:r>
              <a:rPr lang="en-US" dirty="0"/>
              <a:t> </a:t>
            </a:r>
          </a:p>
          <a:p>
            <a:endParaRPr lang="en-US" dirty="0"/>
          </a:p>
        </p:txBody>
      </p:sp>
    </p:spTree>
    <p:extLst>
      <p:ext uri="{BB962C8B-B14F-4D97-AF65-F5344CB8AC3E}">
        <p14:creationId xmlns:p14="http://schemas.microsoft.com/office/powerpoint/2010/main" val="1818765109"/>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Clinical importance and management</a:t>
            </a:r>
            <a:endParaRPr lang="en-US" dirty="0"/>
          </a:p>
        </p:txBody>
      </p:sp>
      <p:sp>
        <p:nvSpPr>
          <p:cNvPr id="6" name="Content Placeholder 5"/>
          <p:cNvSpPr>
            <a:spLocks noGrp="1"/>
          </p:cNvSpPr>
          <p:nvPr>
            <p:ph idx="1"/>
          </p:nvPr>
        </p:nvSpPr>
        <p:spPr/>
        <p:txBody>
          <a:bodyPr>
            <a:normAutofit fontScale="92500" lnSpcReduction="10000"/>
          </a:bodyPr>
          <a:lstStyle/>
          <a:p>
            <a:r>
              <a:rPr lang="en-US" dirty="0" smtClean="0"/>
              <a:t>Evidence is controversial</a:t>
            </a:r>
          </a:p>
          <a:p>
            <a:r>
              <a:rPr lang="en-US" dirty="0" smtClean="0"/>
              <a:t> slight association </a:t>
            </a:r>
            <a:r>
              <a:rPr lang="en-US" dirty="0" err="1" smtClean="0"/>
              <a:t>with:miscarriage</a:t>
            </a:r>
            <a:r>
              <a:rPr lang="en-US" dirty="0" smtClean="0"/>
              <a:t> </a:t>
            </a:r>
          </a:p>
          <a:p>
            <a:r>
              <a:rPr lang="en-US" dirty="0" smtClean="0"/>
              <a:t>preterm birth</a:t>
            </a:r>
          </a:p>
          <a:p>
            <a:r>
              <a:rPr lang="en-US" dirty="0" smtClean="0">
                <a:solidFill>
                  <a:srgbClr val="FF0000"/>
                </a:solidFill>
              </a:rPr>
              <a:t>Large studies show no strong independent effect on fertility or live birth rate</a:t>
            </a:r>
          </a:p>
          <a:p>
            <a:r>
              <a:rPr lang="en-US" dirty="0" smtClean="0"/>
              <a:t>No standard treatment recommended for isolated arcuate uterus</a:t>
            </a:r>
          </a:p>
          <a:p>
            <a:r>
              <a:rPr lang="en-US" dirty="0" err="1" smtClean="0"/>
              <a:t>Hysteroscopic</a:t>
            </a:r>
            <a:r>
              <a:rPr lang="en-US" dirty="0" smtClean="0"/>
              <a:t> </a:t>
            </a:r>
            <a:r>
              <a:rPr lang="en-US" dirty="0" err="1" smtClean="0"/>
              <a:t>metroplasty:considered</a:t>
            </a:r>
            <a:r>
              <a:rPr lang="en-US" dirty="0" smtClean="0"/>
              <a:t> only in selected cases </a:t>
            </a:r>
          </a:p>
          <a:p>
            <a:r>
              <a:rPr lang="en-US" dirty="0" smtClean="0"/>
              <a:t>benefit remains uncertain </a:t>
            </a:r>
          </a:p>
          <a:p>
            <a:r>
              <a:rPr lang="en-US" dirty="0" smtClean="0"/>
              <a:t>Most guidelines</a:t>
            </a:r>
            <a:r>
              <a:rPr lang="en-US" dirty="0" smtClean="0">
                <a:solidFill>
                  <a:srgbClr val="FF0000"/>
                </a:solidFill>
              </a:rPr>
              <a:t>: conservative management</a:t>
            </a:r>
          </a:p>
          <a:p>
            <a:r>
              <a:rPr lang="en-US" dirty="0" smtClean="0">
                <a:solidFill>
                  <a:srgbClr val="FF0000"/>
                </a:solidFill>
              </a:rPr>
              <a:t>Routine surgical treatment is not recommended</a:t>
            </a:r>
            <a:endParaRPr lang="en-US" dirty="0">
              <a:solidFill>
                <a:srgbClr val="FF0000"/>
              </a:solidFill>
            </a:endParaRPr>
          </a:p>
        </p:txBody>
      </p:sp>
      <p:sp>
        <p:nvSpPr>
          <p:cNvPr id="7" name="Footer Placeholder 6"/>
          <p:cNvSpPr>
            <a:spLocks noGrp="1"/>
          </p:cNvSpPr>
          <p:nvPr>
            <p:ph type="ftr" sz="quarter" idx="11"/>
          </p:nvPr>
        </p:nvSpPr>
        <p:spPr>
          <a:xfrm>
            <a:off x="838200" y="6356350"/>
            <a:ext cx="10515600" cy="365125"/>
          </a:xfrm>
        </p:spPr>
        <p:txBody>
          <a:bodyPr/>
          <a:lstStyle/>
          <a:p>
            <a:pPr algn="l"/>
            <a:r>
              <a:rPr lang="en-US" b="1" dirty="0" smtClean="0"/>
              <a:t>Research Progress on Diagnosis and Treatment of Arcuate Uterus</a:t>
            </a:r>
            <a:r>
              <a:rPr lang="fa-IR" b="1" dirty="0" smtClean="0"/>
              <a:t> </a:t>
            </a:r>
            <a:r>
              <a:rPr lang="en-US" b="1" dirty="0" smtClean="0"/>
              <a:t> review article</a:t>
            </a:r>
          </a:p>
          <a:p>
            <a:pPr algn="l"/>
            <a:r>
              <a:rPr lang="en-US" b="1" dirty="0" smtClean="0"/>
              <a:t>Zhang Dong-can et al., 2025 (China</a:t>
            </a:r>
            <a:r>
              <a:rPr lang="fa-IR" b="1" dirty="0" smtClean="0"/>
              <a:t>(</a:t>
            </a:r>
            <a:endParaRPr lang="en-US" dirty="0" smtClean="0"/>
          </a:p>
          <a:p>
            <a:pPr algn="l"/>
            <a:endParaRPr lang="en-US" dirty="0"/>
          </a:p>
        </p:txBody>
      </p:sp>
    </p:spTree>
    <p:extLst>
      <p:ext uri="{BB962C8B-B14F-4D97-AF65-F5344CB8AC3E}">
        <p14:creationId xmlns:p14="http://schemas.microsoft.com/office/powerpoint/2010/main" val="10250053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39788" y="457200"/>
            <a:ext cx="10109566" cy="1266092"/>
          </a:xfrm>
        </p:spPr>
        <p:txBody>
          <a:bodyPr>
            <a:normAutofit/>
          </a:bodyPr>
          <a:lstStyle/>
          <a:p>
            <a:r>
              <a:rPr lang="en-US" b="1" dirty="0" smtClean="0"/>
              <a:t>Dysmorphic </a:t>
            </a:r>
            <a:r>
              <a:rPr lang="en-US" b="1" dirty="0"/>
              <a:t>(T-shaped) uterus</a:t>
            </a:r>
            <a:endParaRPr lang="en-US" dirty="0"/>
          </a:p>
        </p:txBody>
      </p:sp>
      <p:sp>
        <p:nvSpPr>
          <p:cNvPr id="7" name="Text Placeholder 6"/>
          <p:cNvSpPr>
            <a:spLocks noGrp="1"/>
          </p:cNvSpPr>
          <p:nvPr>
            <p:ph type="body" sz="half" idx="2"/>
          </p:nvPr>
        </p:nvSpPr>
        <p:spPr>
          <a:xfrm>
            <a:off x="839788" y="2057400"/>
            <a:ext cx="7677195" cy="3811588"/>
          </a:xfrm>
        </p:spPr>
        <p:txBody>
          <a:bodyPr>
            <a:normAutofit/>
          </a:bodyPr>
          <a:lstStyle/>
          <a:p>
            <a:pPr marL="342900" indent="-342900">
              <a:buFont typeface="Arial" panose="020B0604020202020204" pitchFamily="34" charset="0"/>
              <a:buChar char="•"/>
            </a:pPr>
            <a:r>
              <a:rPr lang="en-US" sz="2400" dirty="0"/>
              <a:t>Dysmorphic T-shaped uterus is characterized by a narrow cavity due to the thickened lateral uterine </a:t>
            </a:r>
            <a:r>
              <a:rPr lang="en-US" sz="2400" dirty="0" smtClean="0"/>
              <a:t>walls</a:t>
            </a:r>
          </a:p>
          <a:p>
            <a:pPr marL="342900" indent="-342900">
              <a:buFont typeface="Arial" panose="020B0604020202020204" pitchFamily="34" charset="0"/>
              <a:buChar char="•"/>
            </a:pPr>
            <a:r>
              <a:rPr lang="en-US" sz="2400" dirty="0"/>
              <a:t>secondary </a:t>
            </a:r>
            <a:r>
              <a:rPr lang="en-US" sz="2400" dirty="0" smtClean="0"/>
              <a:t>to diethylstilbestrol </a:t>
            </a:r>
            <a:r>
              <a:rPr lang="en-US" sz="2400" dirty="0"/>
              <a:t>(DES) exposure in utero.</a:t>
            </a:r>
          </a:p>
          <a:p>
            <a:endParaRPr lang="en-US" sz="2400" dirty="0"/>
          </a:p>
        </p:txBody>
      </p:sp>
      <p:sp>
        <p:nvSpPr>
          <p:cNvPr id="3" name="Footer Placeholder 2"/>
          <p:cNvSpPr>
            <a:spLocks noGrp="1"/>
          </p:cNvSpPr>
          <p:nvPr>
            <p:ph type="ftr" sz="quarter" idx="11"/>
          </p:nvPr>
        </p:nvSpPr>
        <p:spPr/>
        <p:txBody>
          <a:bodyPr/>
          <a:lstStyle/>
          <a:p>
            <a:r>
              <a:rPr lang="en-US" dirty="0" smtClean="0"/>
              <a:t> </a:t>
            </a:r>
            <a:r>
              <a:rPr lang="en-US" dirty="0" err="1"/>
              <a:t>Grimbizis</a:t>
            </a:r>
            <a:r>
              <a:rPr lang="en-US" dirty="0"/>
              <a:t> GF, Hum </a:t>
            </a:r>
            <a:r>
              <a:rPr lang="en-US" dirty="0" err="1"/>
              <a:t>Reprod</a:t>
            </a:r>
            <a:r>
              <a:rPr lang="en-US" dirty="0"/>
              <a:t> 2013&amp;Hum </a:t>
            </a:r>
            <a:r>
              <a:rPr lang="en-US" dirty="0" err="1"/>
              <a:t>Reprod</a:t>
            </a:r>
            <a:r>
              <a:rPr lang="en-US" dirty="0"/>
              <a:t> 2016)</a:t>
            </a:r>
          </a:p>
          <a:p>
            <a:endParaRPr lang="en-US" dirty="0"/>
          </a:p>
        </p:txBody>
      </p:sp>
      <p:pic>
        <p:nvPicPr>
          <p:cNvPr id="6" name="Picture Placeholder 7"/>
          <p:cNvPicPr>
            <a:picLocks noChangeAspect="1"/>
          </p:cNvPicPr>
          <p:nvPr/>
        </p:nvPicPr>
        <p:blipFill>
          <a:blip r:embed="rId2"/>
          <a:stretch>
            <a:fillRect/>
          </a:stretch>
        </p:blipFill>
        <p:spPr>
          <a:xfrm>
            <a:off x="8701372" y="2057400"/>
            <a:ext cx="3143250" cy="3928939"/>
          </a:xfrm>
          <a:prstGeom prst="rect">
            <a:avLst/>
          </a:prstGeom>
        </p:spPr>
      </p:pic>
    </p:spTree>
    <p:extLst>
      <p:ext uri="{BB962C8B-B14F-4D97-AF65-F5344CB8AC3E}">
        <p14:creationId xmlns:p14="http://schemas.microsoft.com/office/powerpoint/2010/main" val="3897006949"/>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Diagnose </a:t>
            </a:r>
            <a:endParaRPr lang="en-US" dirty="0"/>
          </a:p>
        </p:txBody>
      </p:sp>
      <p:sp>
        <p:nvSpPr>
          <p:cNvPr id="7" name="Content Placeholder 6"/>
          <p:cNvSpPr>
            <a:spLocks noGrp="1"/>
          </p:cNvSpPr>
          <p:nvPr>
            <p:ph idx="1"/>
          </p:nvPr>
        </p:nvSpPr>
        <p:spPr/>
        <p:txBody>
          <a:bodyPr>
            <a:normAutofit/>
          </a:bodyPr>
          <a:lstStyle/>
          <a:p>
            <a:r>
              <a:rPr lang="en-US" dirty="0" smtClean="0"/>
              <a:t>absence </a:t>
            </a:r>
            <a:r>
              <a:rPr lang="en-US" dirty="0"/>
              <a:t>of clear criteria to </a:t>
            </a:r>
            <a:r>
              <a:rPr lang="en-US" dirty="0" smtClean="0"/>
              <a:t>diagnose </a:t>
            </a:r>
            <a:r>
              <a:rPr lang="en-US" dirty="0" smtClean="0"/>
              <a:t>T-shaped </a:t>
            </a:r>
            <a:r>
              <a:rPr lang="en-US" dirty="0"/>
              <a:t>uterus. </a:t>
            </a:r>
            <a:endParaRPr lang="en-US" dirty="0" smtClean="0"/>
          </a:p>
          <a:p>
            <a:r>
              <a:rPr lang="en-US" dirty="0" smtClean="0"/>
              <a:t>The </a:t>
            </a:r>
            <a:r>
              <a:rPr lang="en-US" dirty="0"/>
              <a:t>ESHRE/ESGE classification </a:t>
            </a:r>
            <a:r>
              <a:rPr lang="en-US" dirty="0" smtClean="0"/>
              <a:t>mentioned dysmorphic </a:t>
            </a:r>
            <a:r>
              <a:rPr lang="en-US" dirty="0"/>
              <a:t>uterus (T­shaped) with narrow cavity and </a:t>
            </a:r>
            <a:r>
              <a:rPr lang="en-US" dirty="0" smtClean="0"/>
              <a:t>thick lateral </a:t>
            </a:r>
            <a:r>
              <a:rPr lang="en-US" dirty="0"/>
              <a:t>wall but there is no measurement for diagnosis</a:t>
            </a:r>
            <a:r>
              <a:rPr lang="en-US" dirty="0" smtClean="0"/>
              <a:t>.</a:t>
            </a:r>
          </a:p>
          <a:p>
            <a:r>
              <a:rPr lang="en-US" dirty="0" smtClean="0"/>
              <a:t> The ASRM </a:t>
            </a:r>
            <a:r>
              <a:rPr lang="en-US" dirty="0"/>
              <a:t>2021 classification did not mention the criteria for</a:t>
            </a:r>
            <a:br>
              <a:rPr lang="en-US" dirty="0"/>
            </a:br>
            <a:r>
              <a:rPr lang="en-US" dirty="0"/>
              <a:t>diagnosis of </a:t>
            </a:r>
            <a:r>
              <a:rPr lang="en-US" dirty="0" smtClean="0"/>
              <a:t>T-­</a:t>
            </a:r>
            <a:r>
              <a:rPr lang="en-US" dirty="0"/>
              <a:t>shaped uterus</a:t>
            </a:r>
            <a:r>
              <a:rPr lang="en-US" dirty="0" smtClean="0"/>
              <a:t>.</a:t>
            </a:r>
          </a:p>
          <a:p>
            <a:r>
              <a:rPr lang="en-US" dirty="0" smtClean="0"/>
              <a:t> </a:t>
            </a:r>
            <a:r>
              <a:rPr lang="en-US" dirty="0"/>
              <a:t>The CUME has tried to </a:t>
            </a:r>
            <a:r>
              <a:rPr lang="en-US" dirty="0" smtClean="0"/>
              <a:t>solve this </a:t>
            </a:r>
            <a:r>
              <a:rPr lang="en-US" dirty="0"/>
              <a:t>problem</a:t>
            </a:r>
            <a:r>
              <a:rPr lang="en-US" dirty="0" smtClean="0"/>
              <a:t>.</a:t>
            </a:r>
            <a:r>
              <a:rPr lang="en-US" dirty="0"/>
              <a:t/>
            </a:r>
            <a:br>
              <a:rPr lang="en-US" dirty="0"/>
            </a:br>
            <a:endParaRPr lang="en-US" dirty="0"/>
          </a:p>
        </p:txBody>
      </p:sp>
      <p:sp>
        <p:nvSpPr>
          <p:cNvPr id="5" name="Footer Placeholder 4"/>
          <p:cNvSpPr>
            <a:spLocks noGrp="1"/>
          </p:cNvSpPr>
          <p:nvPr>
            <p:ph type="ftr" sz="quarter" idx="11"/>
          </p:nvPr>
        </p:nvSpPr>
        <p:spPr>
          <a:xfrm>
            <a:off x="838200" y="6311900"/>
            <a:ext cx="10515600" cy="365125"/>
          </a:xfrm>
        </p:spPr>
        <p:txBody>
          <a:bodyPr/>
          <a:lstStyle/>
          <a:p>
            <a:pPr algn="l"/>
            <a:r>
              <a:rPr lang="en-US" dirty="0"/>
              <a:t>Ludwin </a:t>
            </a:r>
            <a:r>
              <a:rPr lang="en-US" dirty="0" err="1"/>
              <a:t>A,et</a:t>
            </a:r>
            <a:r>
              <a:rPr lang="en-US" dirty="0"/>
              <a:t> </a:t>
            </a:r>
            <a:r>
              <a:rPr lang="en-US" dirty="0" err="1"/>
              <a:t>al.Congenital</a:t>
            </a:r>
            <a:r>
              <a:rPr lang="en-US" dirty="0"/>
              <a:t> Uterine Malformation by </a:t>
            </a:r>
            <a:r>
              <a:rPr lang="en-US" dirty="0" smtClean="0"/>
              <a:t>Experts (CUME</a:t>
            </a:r>
            <a:r>
              <a:rPr lang="en-US" dirty="0"/>
              <a:t>): diagnostic criteria for T­shaped uterus. </a:t>
            </a:r>
            <a:r>
              <a:rPr lang="en-US" dirty="0" smtClean="0"/>
              <a:t>Ultrasound </a:t>
            </a:r>
            <a:r>
              <a:rPr lang="en-US" dirty="0" err="1" smtClean="0"/>
              <a:t>Obstet</a:t>
            </a:r>
            <a:r>
              <a:rPr lang="en-US" dirty="0" smtClean="0"/>
              <a:t> </a:t>
            </a:r>
            <a:r>
              <a:rPr lang="en-US" dirty="0"/>
              <a:t>Gynecol. 2020;55(6):815­29.</a:t>
            </a:r>
            <a:br>
              <a:rPr lang="en-US" dirty="0"/>
            </a:br>
            <a:endParaRPr lang="en-US" dirty="0"/>
          </a:p>
        </p:txBody>
      </p:sp>
    </p:spTree>
    <p:extLst>
      <p:ext uri="{BB962C8B-B14F-4D97-AF65-F5344CB8AC3E}">
        <p14:creationId xmlns:p14="http://schemas.microsoft.com/office/powerpoint/2010/main" val="3596519571"/>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CUME criteria </a:t>
            </a:r>
            <a:endParaRPr lang="en-US" dirty="0"/>
          </a:p>
        </p:txBody>
      </p:sp>
      <p:sp>
        <p:nvSpPr>
          <p:cNvPr id="3" name="Content Placeholder 2"/>
          <p:cNvSpPr>
            <a:spLocks noGrp="1"/>
          </p:cNvSpPr>
          <p:nvPr>
            <p:ph idx="1"/>
          </p:nvPr>
        </p:nvSpPr>
        <p:spPr/>
        <p:txBody>
          <a:bodyPr>
            <a:normAutofit lnSpcReduction="10000"/>
          </a:bodyPr>
          <a:lstStyle/>
          <a:p>
            <a:r>
              <a:rPr lang="en-US" dirty="0"/>
              <a:t>measurable </a:t>
            </a:r>
            <a:r>
              <a:rPr lang="en-US" dirty="0" smtClean="0"/>
              <a:t>criteria for </a:t>
            </a:r>
            <a:r>
              <a:rPr lang="en-US" dirty="0"/>
              <a:t>the classification of T­shaped uterus.</a:t>
            </a:r>
            <a:br>
              <a:rPr lang="en-US" dirty="0"/>
            </a:br>
            <a:r>
              <a:rPr lang="en-US" dirty="0"/>
              <a:t>1. Lateral indentation depth ≥7 mm</a:t>
            </a:r>
            <a:br>
              <a:rPr lang="en-US" dirty="0"/>
            </a:br>
            <a:r>
              <a:rPr lang="en-US" dirty="0"/>
              <a:t>2. Lateral indentation angle ≤130°</a:t>
            </a:r>
            <a:br>
              <a:rPr lang="en-US" dirty="0"/>
            </a:br>
            <a:r>
              <a:rPr lang="en-US" dirty="0"/>
              <a:t>3. T</a:t>
            </a:r>
            <a:r>
              <a:rPr lang="en-US" dirty="0" smtClean="0"/>
              <a:t>­-angle </a:t>
            </a:r>
            <a:r>
              <a:rPr lang="en-US" dirty="0"/>
              <a:t>≤</a:t>
            </a:r>
            <a:r>
              <a:rPr lang="en-US" dirty="0" smtClean="0"/>
              <a:t>40°</a:t>
            </a:r>
          </a:p>
          <a:p>
            <a:r>
              <a:rPr lang="en-US" dirty="0" smtClean="0"/>
              <a:t>If </a:t>
            </a:r>
            <a:r>
              <a:rPr lang="en-US" dirty="0"/>
              <a:t>the three criteria are present, the case is </a:t>
            </a:r>
            <a:r>
              <a:rPr lang="en-US" dirty="0" smtClean="0"/>
              <a:t>T-­</a:t>
            </a:r>
            <a:r>
              <a:rPr lang="en-US" dirty="0" smtClean="0"/>
              <a:t>shaped</a:t>
            </a:r>
            <a:r>
              <a:rPr lang="en-US" dirty="0"/>
              <a:t> </a:t>
            </a:r>
            <a:r>
              <a:rPr lang="en-US" dirty="0" smtClean="0"/>
              <a:t>uterus.</a:t>
            </a:r>
          </a:p>
          <a:p>
            <a:r>
              <a:rPr lang="en-US" dirty="0" smtClean="0"/>
              <a:t> </a:t>
            </a:r>
            <a:r>
              <a:rPr lang="en-US" dirty="0"/>
              <a:t>If two criteria are met, the case is borderline </a:t>
            </a:r>
            <a:r>
              <a:rPr lang="en-US" dirty="0" smtClean="0"/>
              <a:t>T-­</a:t>
            </a:r>
            <a:r>
              <a:rPr lang="en-US" dirty="0" smtClean="0"/>
              <a:t>shaped</a:t>
            </a:r>
            <a:r>
              <a:rPr lang="en-US" dirty="0"/>
              <a:t> </a:t>
            </a:r>
            <a:r>
              <a:rPr lang="en-US" dirty="0" smtClean="0"/>
              <a:t>uterus.</a:t>
            </a:r>
          </a:p>
          <a:p>
            <a:r>
              <a:rPr lang="en-US" dirty="0" smtClean="0"/>
              <a:t> </a:t>
            </a:r>
            <a:r>
              <a:rPr lang="en-US" dirty="0"/>
              <a:t>In case one or no criteria is met, then it is a </a:t>
            </a:r>
            <a:r>
              <a:rPr lang="en-US" dirty="0" smtClean="0"/>
              <a:t>normal uterus</a:t>
            </a:r>
            <a:r>
              <a:rPr lang="en-US" dirty="0"/>
              <a:t>. </a:t>
            </a:r>
            <a:endParaRPr lang="en-US" dirty="0" smtClean="0"/>
          </a:p>
          <a:p>
            <a:r>
              <a:rPr lang="en-US" dirty="0" smtClean="0"/>
              <a:t>This </a:t>
            </a:r>
            <a:r>
              <a:rPr lang="en-US" dirty="0"/>
              <a:t>classification should be applied only when </a:t>
            </a:r>
            <a:r>
              <a:rPr lang="en-US" dirty="0" smtClean="0"/>
              <a:t>there is </a:t>
            </a:r>
            <a:r>
              <a:rPr lang="en-US" dirty="0"/>
              <a:t>no internal fundal indentation ≥10 </a:t>
            </a:r>
            <a:r>
              <a:rPr lang="en-US" dirty="0" smtClean="0"/>
              <a:t>mm.</a:t>
            </a:r>
            <a:r>
              <a:rPr lang="en-US" dirty="0"/>
              <a:t/>
            </a:r>
            <a:br>
              <a:rPr lang="en-US" dirty="0"/>
            </a:br>
            <a:endParaRPr lang="en-US" dirty="0"/>
          </a:p>
        </p:txBody>
      </p:sp>
      <p:sp>
        <p:nvSpPr>
          <p:cNvPr id="4" name="Footer Placeholder 3"/>
          <p:cNvSpPr>
            <a:spLocks noGrp="1"/>
          </p:cNvSpPr>
          <p:nvPr>
            <p:ph type="ftr" sz="quarter" idx="11"/>
          </p:nvPr>
        </p:nvSpPr>
        <p:spPr>
          <a:xfrm>
            <a:off x="838200" y="6356350"/>
            <a:ext cx="10515600" cy="365125"/>
          </a:xfrm>
        </p:spPr>
        <p:txBody>
          <a:bodyPr/>
          <a:lstStyle/>
          <a:p>
            <a:pPr algn="l"/>
            <a:r>
              <a:rPr lang="en-US" dirty="0"/>
              <a:t>Ludwin </a:t>
            </a:r>
            <a:r>
              <a:rPr lang="en-US" dirty="0" err="1"/>
              <a:t>A,et</a:t>
            </a:r>
            <a:r>
              <a:rPr lang="en-US" dirty="0"/>
              <a:t> </a:t>
            </a:r>
            <a:r>
              <a:rPr lang="en-US" dirty="0" err="1"/>
              <a:t>al.Congenital</a:t>
            </a:r>
            <a:r>
              <a:rPr lang="en-US" dirty="0"/>
              <a:t> Uterine Malformation by Experts (CUME): diagnostic criteria for T­shaped uterus. Ultrasound </a:t>
            </a:r>
            <a:r>
              <a:rPr lang="en-US" dirty="0" err="1"/>
              <a:t>Obstet</a:t>
            </a:r>
            <a:r>
              <a:rPr lang="en-US" dirty="0"/>
              <a:t> Gynecol. 2020;55(6):815­29</a:t>
            </a:r>
          </a:p>
        </p:txBody>
      </p:sp>
    </p:spTree>
    <p:extLst>
      <p:ext uri="{BB962C8B-B14F-4D97-AF65-F5344CB8AC3E}">
        <p14:creationId xmlns:p14="http://schemas.microsoft.com/office/powerpoint/2010/main" val="362669018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Duct fusion</a:t>
            </a:r>
          </a:p>
        </p:txBody>
      </p:sp>
      <p:sp>
        <p:nvSpPr>
          <p:cNvPr id="3" name="Content Placeholder 2"/>
          <p:cNvSpPr>
            <a:spLocks noGrp="1"/>
          </p:cNvSpPr>
          <p:nvPr>
            <p:ph idx="1"/>
          </p:nvPr>
        </p:nvSpPr>
        <p:spPr/>
        <p:txBody>
          <a:bodyPr/>
          <a:lstStyle/>
          <a:p>
            <a:r>
              <a:rPr lang="en-US" dirty="0" smtClean="0"/>
              <a:t>  </a:t>
            </a:r>
            <a:r>
              <a:rPr lang="en-US" dirty="0"/>
              <a:t>Mullerian ducts fuse from the caudal to the cranial </a:t>
            </a:r>
            <a:r>
              <a:rPr lang="en-US" dirty="0" smtClean="0"/>
              <a:t>end</a:t>
            </a:r>
          </a:p>
          <a:p>
            <a:r>
              <a:rPr lang="en-US" dirty="0" smtClean="0"/>
              <a:t> </a:t>
            </a:r>
            <a:r>
              <a:rPr lang="en-US" dirty="0"/>
              <a:t>forming the uterus, cervix, and upper two-thirds of the vagina (Mullerian vagina) </a:t>
            </a:r>
            <a:endParaRPr lang="en-US" dirty="0" smtClean="0"/>
          </a:p>
          <a:p>
            <a:r>
              <a:rPr lang="en-US" dirty="0" smtClean="0"/>
              <a:t>The </a:t>
            </a:r>
            <a:r>
              <a:rPr lang="en-US" dirty="0"/>
              <a:t>lower one-third of the vagina is derived from the urogenital </a:t>
            </a:r>
            <a:r>
              <a:rPr lang="en-US" dirty="0" smtClean="0"/>
              <a:t>septum</a:t>
            </a:r>
          </a:p>
          <a:p>
            <a:r>
              <a:rPr lang="en-US" dirty="0" smtClean="0"/>
              <a:t>The </a:t>
            </a:r>
            <a:r>
              <a:rPr lang="en-US" dirty="0"/>
              <a:t>unfused cranial portion of ducts form fallopian tubes. </a:t>
            </a:r>
          </a:p>
        </p:txBody>
      </p:sp>
      <p:sp>
        <p:nvSpPr>
          <p:cNvPr id="4" name="Footer Placeholder 3"/>
          <p:cNvSpPr>
            <a:spLocks noGrp="1"/>
          </p:cNvSpPr>
          <p:nvPr>
            <p:ph type="ftr" sz="quarter" idx="11"/>
          </p:nvPr>
        </p:nvSpPr>
        <p:spPr>
          <a:xfrm>
            <a:off x="838200" y="6356350"/>
            <a:ext cx="10515600" cy="365125"/>
          </a:xfrm>
        </p:spPr>
        <p:txBody>
          <a:bodyPr/>
          <a:lstStyle/>
          <a:p>
            <a:pPr algn="l"/>
            <a:r>
              <a:rPr lang="en-US" dirty="0"/>
              <a:t>Robbins JB, Parry JP, </a:t>
            </a:r>
            <a:r>
              <a:rPr lang="en-US" dirty="0" err="1"/>
              <a:t>Guite</a:t>
            </a:r>
            <a:r>
              <a:rPr lang="en-US" dirty="0"/>
              <a:t> KM et al (2012) MRI of pregnancy-related issues: </a:t>
            </a:r>
            <a:r>
              <a:rPr lang="en-US" dirty="0" err="1"/>
              <a:t>Mullerian</a:t>
            </a:r>
            <a:r>
              <a:rPr lang="en-US" dirty="0"/>
              <a:t> duct anomalies. AJR Am J </a:t>
            </a:r>
            <a:r>
              <a:rPr lang="en-US" dirty="0" err="1"/>
              <a:t>Roentgenol</a:t>
            </a:r>
            <a:r>
              <a:rPr lang="en-US" dirty="0"/>
              <a:t> 198:302–310</a:t>
            </a:r>
            <a:br>
              <a:rPr lang="en-US" dirty="0"/>
            </a:br>
            <a:endParaRPr lang="en-US" dirty="0"/>
          </a:p>
          <a:p>
            <a:pPr algn="l"/>
            <a:endParaRPr lang="en-US" dirty="0"/>
          </a:p>
        </p:txBody>
      </p:sp>
    </p:spTree>
    <p:extLst>
      <p:ext uri="{BB962C8B-B14F-4D97-AF65-F5344CB8AC3E}">
        <p14:creationId xmlns:p14="http://schemas.microsoft.com/office/powerpoint/2010/main" val="2396611836"/>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CUME criteria </a:t>
            </a:r>
            <a:endParaRPr lang="en-US" dirty="0"/>
          </a:p>
        </p:txBody>
      </p:sp>
      <p:pic>
        <p:nvPicPr>
          <p:cNvPr id="5" name="Content Placeholder 4"/>
          <p:cNvPicPr>
            <a:picLocks noGrp="1" noChangeAspect="1"/>
          </p:cNvPicPr>
          <p:nvPr>
            <p:ph idx="1"/>
          </p:nvPr>
        </p:nvPicPr>
        <p:blipFill>
          <a:blip r:embed="rId2"/>
          <a:stretch>
            <a:fillRect/>
          </a:stretch>
        </p:blipFill>
        <p:spPr>
          <a:xfrm>
            <a:off x="738965" y="1920240"/>
            <a:ext cx="10614835" cy="4123557"/>
          </a:xfrm>
          <a:prstGeom prst="rect">
            <a:avLst/>
          </a:prstGeom>
        </p:spPr>
      </p:pic>
      <p:sp>
        <p:nvSpPr>
          <p:cNvPr id="4" name="Footer Placeholder 3"/>
          <p:cNvSpPr>
            <a:spLocks noGrp="1"/>
          </p:cNvSpPr>
          <p:nvPr>
            <p:ph type="ftr" sz="quarter" idx="11"/>
          </p:nvPr>
        </p:nvSpPr>
        <p:spPr>
          <a:xfrm>
            <a:off x="738965" y="6356350"/>
            <a:ext cx="10614835" cy="365125"/>
          </a:xfrm>
        </p:spPr>
        <p:txBody>
          <a:bodyPr/>
          <a:lstStyle/>
          <a:p>
            <a:pPr algn="l"/>
            <a:r>
              <a:rPr lang="en-US" dirty="0" err="1" smtClean="0"/>
              <a:t>Ludwin</a:t>
            </a:r>
            <a:r>
              <a:rPr lang="en-US" dirty="0" smtClean="0"/>
              <a:t> </a:t>
            </a:r>
            <a:r>
              <a:rPr lang="en-US" dirty="0" err="1" smtClean="0"/>
              <a:t>A,et</a:t>
            </a:r>
            <a:r>
              <a:rPr lang="en-US" dirty="0" smtClean="0"/>
              <a:t> </a:t>
            </a:r>
            <a:r>
              <a:rPr lang="en-US" dirty="0" err="1" smtClean="0"/>
              <a:t>al.Congenital</a:t>
            </a:r>
            <a:r>
              <a:rPr lang="en-US" dirty="0" smtClean="0"/>
              <a:t> Uterine Malformation by Experts (CUME): diagnostic criteria for T­shaped uterus. Ultrasound </a:t>
            </a:r>
            <a:r>
              <a:rPr lang="en-US" dirty="0" err="1" smtClean="0"/>
              <a:t>Obstet</a:t>
            </a:r>
            <a:r>
              <a:rPr lang="en-US" dirty="0" smtClean="0"/>
              <a:t> Gynecol. 2020;55(6):815­29</a:t>
            </a:r>
          </a:p>
          <a:p>
            <a:pPr algn="l"/>
            <a:endParaRPr lang="en-US" dirty="0"/>
          </a:p>
        </p:txBody>
      </p:sp>
    </p:spTree>
    <p:extLst>
      <p:ext uri="{BB962C8B-B14F-4D97-AF65-F5344CB8AC3E}">
        <p14:creationId xmlns:p14="http://schemas.microsoft.com/office/powerpoint/2010/main" val="19830906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T-shape uterus</a:t>
            </a:r>
            <a:endParaRPr lang="en-US" dirty="0"/>
          </a:p>
        </p:txBody>
      </p:sp>
      <p:pic>
        <p:nvPicPr>
          <p:cNvPr id="9" name="Content Placeholder 8"/>
          <p:cNvPicPr>
            <a:picLocks noGrp="1" noChangeAspect="1"/>
          </p:cNvPicPr>
          <p:nvPr>
            <p:ph idx="1"/>
          </p:nvPr>
        </p:nvPicPr>
        <p:blipFill>
          <a:blip r:embed="rId2"/>
          <a:stretch>
            <a:fillRect/>
          </a:stretch>
        </p:blipFill>
        <p:spPr>
          <a:xfrm>
            <a:off x="4062808" y="2010777"/>
            <a:ext cx="4066384" cy="3981033"/>
          </a:xfrm>
          <a:prstGeom prst="rect">
            <a:avLst/>
          </a:prstGeom>
        </p:spPr>
      </p:pic>
      <p:sp>
        <p:nvSpPr>
          <p:cNvPr id="5" name="Footer Placeholder 4"/>
          <p:cNvSpPr>
            <a:spLocks noGrp="1"/>
          </p:cNvSpPr>
          <p:nvPr>
            <p:ph type="ftr" sz="quarter" idx="11"/>
          </p:nvPr>
        </p:nvSpPr>
        <p:spPr/>
        <p:txBody>
          <a:bodyPr/>
          <a:lstStyle/>
          <a:p>
            <a:r>
              <a:rPr lang="en-US" dirty="0" err="1" smtClean="0"/>
              <a:t>Hystroscopy</a:t>
            </a:r>
            <a:endParaRPr lang="en-US" dirty="0"/>
          </a:p>
        </p:txBody>
      </p:sp>
    </p:spTree>
    <p:extLst>
      <p:ext uri="{BB962C8B-B14F-4D97-AF65-F5344CB8AC3E}">
        <p14:creationId xmlns:p14="http://schemas.microsoft.com/office/powerpoint/2010/main" val="3987548885"/>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2377100" y="413563"/>
            <a:ext cx="7437800" cy="5181536"/>
          </a:xfrm>
          <a:prstGeom prst="rect">
            <a:avLst/>
          </a:prstGeom>
        </p:spPr>
      </p:pic>
      <p:sp>
        <p:nvSpPr>
          <p:cNvPr id="4" name="Footer Placeholder 3"/>
          <p:cNvSpPr>
            <a:spLocks noGrp="1"/>
          </p:cNvSpPr>
          <p:nvPr>
            <p:ph type="ftr" sz="quarter" idx="11"/>
          </p:nvPr>
        </p:nvSpPr>
        <p:spPr>
          <a:xfrm>
            <a:off x="3136174" y="6238784"/>
            <a:ext cx="5919651" cy="365125"/>
          </a:xfrm>
        </p:spPr>
        <p:txBody>
          <a:bodyPr/>
          <a:lstStyle/>
          <a:p>
            <a:r>
              <a:rPr lang="en-US" dirty="0"/>
              <a:t>Fernando Bonilla-</a:t>
            </a:r>
            <a:r>
              <a:rPr lang="en-US" dirty="0" err="1"/>
              <a:t>Musoles</a:t>
            </a:r>
            <a:r>
              <a:rPr lang="en-US" dirty="0"/>
              <a:t> et </a:t>
            </a:r>
            <a:r>
              <a:rPr lang="en-US" dirty="0" err="1"/>
              <a:t>al.Donald</a:t>
            </a:r>
            <a:r>
              <a:rPr lang="en-US" dirty="0"/>
              <a:t> School Journal of ultrasound in OB &amp; GYN.2015</a:t>
            </a:r>
          </a:p>
          <a:p>
            <a:endParaRPr lang="en-US" dirty="0"/>
          </a:p>
          <a:p>
            <a:endParaRPr lang="en-US" dirty="0"/>
          </a:p>
        </p:txBody>
      </p:sp>
    </p:spTree>
    <p:extLst>
      <p:ext uri="{BB962C8B-B14F-4D97-AF65-F5344CB8AC3E}">
        <p14:creationId xmlns:p14="http://schemas.microsoft.com/office/powerpoint/2010/main" val="3065424330"/>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Clinical importance and management</a:t>
            </a:r>
          </a:p>
        </p:txBody>
      </p:sp>
      <p:sp>
        <p:nvSpPr>
          <p:cNvPr id="3" name="Content Placeholder 2"/>
          <p:cNvSpPr>
            <a:spLocks noGrp="1"/>
          </p:cNvSpPr>
          <p:nvPr>
            <p:ph idx="1"/>
          </p:nvPr>
        </p:nvSpPr>
        <p:spPr/>
        <p:txBody>
          <a:bodyPr>
            <a:normAutofit fontScale="92500"/>
          </a:bodyPr>
          <a:lstStyle/>
          <a:p>
            <a:r>
              <a:rPr lang="en-US" dirty="0" smtClean="0"/>
              <a:t> </a:t>
            </a:r>
            <a:r>
              <a:rPr lang="en-US" dirty="0"/>
              <a:t>relation to </a:t>
            </a:r>
            <a:r>
              <a:rPr lang="en-US" dirty="0" smtClean="0"/>
              <a:t>RPL, infertility</a:t>
            </a:r>
            <a:r>
              <a:rPr lang="en-US" dirty="0"/>
              <a:t>, and in vitro fertilization (IVF) failure</a:t>
            </a:r>
            <a:endParaRPr lang="en-US" dirty="0" smtClean="0"/>
          </a:p>
          <a:p>
            <a:endParaRPr lang="en-US" dirty="0"/>
          </a:p>
          <a:p>
            <a:r>
              <a:rPr lang="en-US" dirty="0" err="1" smtClean="0"/>
              <a:t>hysteroscopic</a:t>
            </a:r>
            <a:r>
              <a:rPr lang="en-US" dirty="0" smtClean="0"/>
              <a:t> </a:t>
            </a:r>
            <a:r>
              <a:rPr lang="en-US" dirty="0" err="1"/>
              <a:t>metroplasty</a:t>
            </a:r>
            <a:r>
              <a:rPr lang="en-US" dirty="0" smtClean="0"/>
              <a:t>, incision on </a:t>
            </a:r>
            <a:r>
              <a:rPr lang="en-US" dirty="0"/>
              <a:t>lateral uterine walls to expand the uterine </a:t>
            </a:r>
            <a:r>
              <a:rPr lang="en-US" dirty="0" smtClean="0"/>
              <a:t>cavity</a:t>
            </a:r>
          </a:p>
          <a:p>
            <a:r>
              <a:rPr lang="en-US" dirty="0"/>
              <a:t>diagnosis, prevalence, and clinical relevance on reproductive outcomes in women with T-shaped uterus is unknown. </a:t>
            </a:r>
          </a:p>
          <a:p>
            <a:r>
              <a:rPr lang="en-US" b="1" i="1" dirty="0">
                <a:solidFill>
                  <a:srgbClr val="FF0000"/>
                </a:solidFill>
              </a:rPr>
              <a:t>Expectant management must be considered the </a:t>
            </a:r>
            <a:r>
              <a:rPr lang="en-US" b="1" i="1" dirty="0" smtClean="0">
                <a:solidFill>
                  <a:srgbClr val="FF0000"/>
                </a:solidFill>
              </a:rPr>
              <a:t>most appropriate </a:t>
            </a:r>
            <a:r>
              <a:rPr lang="en-US" b="1" i="1" dirty="0">
                <a:solidFill>
                  <a:srgbClr val="FF0000"/>
                </a:solidFill>
              </a:rPr>
              <a:t>choice for daily practice until randomized controlled trials shows otherwise.</a:t>
            </a:r>
          </a:p>
          <a:p>
            <a:pPr marL="0" indent="0">
              <a:buNone/>
            </a:pPr>
            <a:r>
              <a:rPr lang="en-US" dirty="0"/>
              <a:t/>
            </a:r>
            <a:br>
              <a:rPr lang="en-US" dirty="0"/>
            </a:br>
            <a:endParaRPr lang="en-US" dirty="0"/>
          </a:p>
        </p:txBody>
      </p:sp>
      <p:sp>
        <p:nvSpPr>
          <p:cNvPr id="4" name="Footer Placeholder 3"/>
          <p:cNvSpPr>
            <a:spLocks noGrp="1"/>
          </p:cNvSpPr>
          <p:nvPr>
            <p:ph type="ftr" sz="quarter" idx="11"/>
          </p:nvPr>
        </p:nvSpPr>
        <p:spPr>
          <a:xfrm>
            <a:off x="838200" y="6356350"/>
            <a:ext cx="10515600" cy="365125"/>
          </a:xfrm>
        </p:spPr>
        <p:txBody>
          <a:bodyPr/>
          <a:lstStyle/>
          <a:p>
            <a:pPr algn="l"/>
            <a:r>
              <a:rPr lang="en-US" dirty="0"/>
              <a:t>Coelho </a:t>
            </a:r>
            <a:r>
              <a:rPr lang="en-US" dirty="0" err="1"/>
              <a:t>Neto</a:t>
            </a:r>
            <a:r>
              <a:rPr lang="en-US" dirty="0"/>
              <a:t>, M. D. A., Ludwin, A., </a:t>
            </a:r>
            <a:r>
              <a:rPr lang="en-US" dirty="0" err="1"/>
              <a:t>Petraglia</a:t>
            </a:r>
            <a:r>
              <a:rPr lang="en-US" dirty="0"/>
              <a:t>, F., &amp; Martins, W. D. P. (2021). Definition, prevalence, clinical relevance and treatment of T‐shaped uterus: systematic review. </a:t>
            </a:r>
            <a:r>
              <a:rPr lang="en-US" i="1" dirty="0"/>
              <a:t>Ultrasound in Obstetrics &amp; Gynecology</a:t>
            </a:r>
            <a:r>
              <a:rPr lang="en-US" dirty="0"/>
              <a:t>, </a:t>
            </a:r>
            <a:r>
              <a:rPr lang="en-US" i="1" dirty="0"/>
              <a:t>57</a:t>
            </a:r>
            <a:r>
              <a:rPr lang="en-US" dirty="0"/>
              <a:t>(3), 366-377.‏</a:t>
            </a:r>
          </a:p>
        </p:txBody>
      </p:sp>
    </p:spTree>
    <p:extLst>
      <p:ext uri="{BB962C8B-B14F-4D97-AF65-F5344CB8AC3E}">
        <p14:creationId xmlns:p14="http://schemas.microsoft.com/office/powerpoint/2010/main" val="2457657491"/>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Developmental vaginal anomalies</a:t>
            </a:r>
          </a:p>
        </p:txBody>
      </p:sp>
      <p:sp>
        <p:nvSpPr>
          <p:cNvPr id="3" name="Content Placeholder 2"/>
          <p:cNvSpPr>
            <a:spLocks noGrp="1"/>
          </p:cNvSpPr>
          <p:nvPr>
            <p:ph idx="1"/>
          </p:nvPr>
        </p:nvSpPr>
        <p:spPr/>
        <p:txBody>
          <a:bodyPr>
            <a:normAutofit lnSpcReduction="10000"/>
          </a:bodyPr>
          <a:lstStyle/>
          <a:p>
            <a:r>
              <a:rPr lang="en-US" dirty="0" smtClean="0"/>
              <a:t>Transverse </a:t>
            </a:r>
            <a:r>
              <a:rPr lang="en-US" dirty="0"/>
              <a:t>vaginal </a:t>
            </a:r>
            <a:r>
              <a:rPr lang="en-US" dirty="0" smtClean="0"/>
              <a:t>septum</a:t>
            </a:r>
          </a:p>
          <a:p>
            <a:r>
              <a:rPr lang="en-US" dirty="0" smtClean="0"/>
              <a:t> </a:t>
            </a:r>
            <a:r>
              <a:rPr lang="en-US" dirty="0"/>
              <a:t>Incomplete vertical fusion between the vaginal components of the Mullerian tubercle and urogenital </a:t>
            </a:r>
            <a:r>
              <a:rPr lang="en-US" dirty="0" smtClean="0"/>
              <a:t>sinus</a:t>
            </a:r>
          </a:p>
          <a:p>
            <a:r>
              <a:rPr lang="en-US" dirty="0" smtClean="0"/>
              <a:t>rare </a:t>
            </a:r>
            <a:r>
              <a:rPr lang="en-US" dirty="0"/>
              <a:t>anomalies </a:t>
            </a:r>
            <a:endParaRPr lang="en-US" dirty="0" smtClean="0"/>
          </a:p>
          <a:p>
            <a:r>
              <a:rPr lang="en-US" dirty="0" smtClean="0"/>
              <a:t>1 </a:t>
            </a:r>
            <a:r>
              <a:rPr lang="en-US" dirty="0"/>
              <a:t>in 30,000–84,000 women </a:t>
            </a:r>
          </a:p>
          <a:p>
            <a:r>
              <a:rPr lang="en-US" dirty="0" smtClean="0"/>
              <a:t> </a:t>
            </a:r>
            <a:r>
              <a:rPr lang="en-US" dirty="0"/>
              <a:t>The septum can be low (15%)/mid (40%)/high (45%) ± </a:t>
            </a:r>
            <a:r>
              <a:rPr lang="en-US" dirty="0" err="1"/>
              <a:t>microperforation</a:t>
            </a:r>
            <a:r>
              <a:rPr lang="en-US" dirty="0"/>
              <a:t> </a:t>
            </a:r>
          </a:p>
          <a:p>
            <a:r>
              <a:rPr lang="en-US" dirty="0" smtClean="0"/>
              <a:t>It </a:t>
            </a:r>
            <a:r>
              <a:rPr lang="en-US" dirty="0"/>
              <a:t>should be differentiated from imperforate hymen and cervical dysgenesis as they also present with primary amenorrhea and </a:t>
            </a:r>
            <a:r>
              <a:rPr lang="en-US" dirty="0" err="1"/>
              <a:t>hydrometrocolpos</a:t>
            </a:r>
            <a:r>
              <a:rPr lang="en-US" dirty="0"/>
              <a:t>. </a:t>
            </a:r>
          </a:p>
        </p:txBody>
      </p:sp>
      <p:sp>
        <p:nvSpPr>
          <p:cNvPr id="4" name="Footer Placeholder 3"/>
          <p:cNvSpPr>
            <a:spLocks noGrp="1"/>
          </p:cNvSpPr>
          <p:nvPr>
            <p:ph type="ftr" sz="quarter" idx="11"/>
          </p:nvPr>
        </p:nvSpPr>
        <p:spPr>
          <a:xfrm>
            <a:off x="838200" y="6356350"/>
            <a:ext cx="10515600" cy="365125"/>
          </a:xfrm>
        </p:spPr>
        <p:txBody>
          <a:bodyPr/>
          <a:lstStyle/>
          <a:p>
            <a:pPr algn="l"/>
            <a:r>
              <a:rPr lang="en-US" dirty="0"/>
              <a:t>Jain N, Gupta A, Kumar R, </a:t>
            </a:r>
            <a:r>
              <a:rPr lang="en-US" dirty="0" err="1"/>
              <a:t>Minj</a:t>
            </a:r>
            <a:r>
              <a:rPr lang="en-US" dirty="0"/>
              <a:t> A (2013) Complete imperforate </a:t>
            </a:r>
            <a:r>
              <a:rPr lang="en-US" dirty="0" err="1" smtClean="0"/>
              <a:t>tranverse</a:t>
            </a:r>
            <a:r>
              <a:rPr lang="en-US" dirty="0"/>
              <a:t> </a:t>
            </a:r>
            <a:r>
              <a:rPr lang="en-US" dirty="0" smtClean="0"/>
              <a:t>vaginal </a:t>
            </a:r>
            <a:r>
              <a:rPr lang="en-US" dirty="0"/>
              <a:t>septum with septate uterus: a rare anomaly. J Hum </a:t>
            </a:r>
            <a:r>
              <a:rPr lang="en-US" dirty="0" err="1"/>
              <a:t>Reprod</a:t>
            </a:r>
            <a:r>
              <a:rPr lang="en-US" dirty="0"/>
              <a:t> </a:t>
            </a:r>
            <a:r>
              <a:rPr lang="en-US" dirty="0" err="1"/>
              <a:t>Sci</a:t>
            </a:r>
            <a:r>
              <a:rPr lang="en-US" dirty="0"/>
              <a:t> 6:74</a:t>
            </a:r>
            <a:br>
              <a:rPr lang="en-US" dirty="0"/>
            </a:br>
            <a:r>
              <a:rPr lang="en-US" dirty="0" smtClean="0"/>
              <a:t> </a:t>
            </a:r>
            <a:r>
              <a:rPr lang="en-US" dirty="0"/>
              <a:t>Reed MH, </a:t>
            </a:r>
            <a:r>
              <a:rPr lang="en-US" dirty="0" err="1"/>
              <a:t>Griscom</a:t>
            </a:r>
            <a:r>
              <a:rPr lang="en-US" dirty="0"/>
              <a:t> NT (1973) </a:t>
            </a:r>
            <a:r>
              <a:rPr lang="en-US" dirty="0" err="1"/>
              <a:t>Hydrometrocolpos</a:t>
            </a:r>
            <a:r>
              <a:rPr lang="en-US" dirty="0"/>
              <a:t> in infancy. AJR Am </a:t>
            </a:r>
            <a:r>
              <a:rPr lang="en-US" dirty="0" smtClean="0"/>
              <a:t>J </a:t>
            </a:r>
            <a:r>
              <a:rPr lang="en-US" dirty="0" err="1" smtClean="0"/>
              <a:t>Roentgenol</a:t>
            </a:r>
            <a:r>
              <a:rPr lang="en-US" dirty="0" smtClean="0"/>
              <a:t> </a:t>
            </a:r>
            <a:r>
              <a:rPr lang="en-US" dirty="0"/>
              <a:t>118:1–3</a:t>
            </a:r>
            <a:br>
              <a:rPr lang="en-US" dirty="0"/>
            </a:br>
            <a:endParaRPr lang="en-US" dirty="0"/>
          </a:p>
        </p:txBody>
      </p:sp>
    </p:spTree>
    <p:extLst>
      <p:ext uri="{BB962C8B-B14F-4D97-AF65-F5344CB8AC3E}">
        <p14:creationId xmlns:p14="http://schemas.microsoft.com/office/powerpoint/2010/main" val="2237236437"/>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USG </a:t>
            </a:r>
            <a:r>
              <a:rPr lang="en-US" dirty="0"/>
              <a:t>and MRI </a:t>
            </a:r>
          </a:p>
          <a:p>
            <a:r>
              <a:rPr lang="en-US" dirty="0" smtClean="0"/>
              <a:t>obstructing </a:t>
            </a:r>
            <a:r>
              <a:rPr lang="en-US" dirty="0"/>
              <a:t>septum and resultant </a:t>
            </a:r>
            <a:r>
              <a:rPr lang="en-US" dirty="0" err="1"/>
              <a:t>hydrometrocolpos</a:t>
            </a:r>
            <a:r>
              <a:rPr lang="en-US" dirty="0"/>
              <a:t>. </a:t>
            </a:r>
            <a:endParaRPr lang="en-US" dirty="0" smtClean="0"/>
          </a:p>
        </p:txBody>
      </p:sp>
      <p:sp>
        <p:nvSpPr>
          <p:cNvPr id="4" name="Footer Placeholder 3"/>
          <p:cNvSpPr>
            <a:spLocks noGrp="1"/>
          </p:cNvSpPr>
          <p:nvPr>
            <p:ph type="ftr" sz="quarter" idx="11"/>
          </p:nvPr>
        </p:nvSpPr>
        <p:spPr>
          <a:xfrm>
            <a:off x="838200" y="6356350"/>
            <a:ext cx="10515600" cy="365125"/>
          </a:xfrm>
        </p:spPr>
        <p:txBody>
          <a:bodyPr/>
          <a:lstStyle/>
          <a:p>
            <a:pPr algn="l"/>
            <a:r>
              <a:rPr lang="en-US" dirty="0"/>
              <a:t>Jain N, Gupta A, Kumar R, </a:t>
            </a:r>
            <a:r>
              <a:rPr lang="en-US" dirty="0" err="1"/>
              <a:t>Minj</a:t>
            </a:r>
            <a:r>
              <a:rPr lang="en-US" dirty="0"/>
              <a:t> A (2013) Complete imperforate </a:t>
            </a:r>
            <a:r>
              <a:rPr lang="en-US" dirty="0" err="1"/>
              <a:t>tranverse</a:t>
            </a:r>
            <a:r>
              <a:rPr lang="en-US" dirty="0"/>
              <a:t> vaginal septum with septate uterus: a rare anomaly. J Hum </a:t>
            </a:r>
            <a:r>
              <a:rPr lang="en-US" dirty="0" err="1"/>
              <a:t>Reprod</a:t>
            </a:r>
            <a:r>
              <a:rPr lang="en-US" dirty="0"/>
              <a:t> </a:t>
            </a:r>
            <a:r>
              <a:rPr lang="en-US" dirty="0" err="1"/>
              <a:t>Sci</a:t>
            </a:r>
            <a:r>
              <a:rPr lang="en-US" dirty="0"/>
              <a:t> 6:74</a:t>
            </a:r>
            <a:br>
              <a:rPr lang="en-US" dirty="0"/>
            </a:br>
            <a:r>
              <a:rPr lang="en-US" dirty="0"/>
              <a:t> Reed MH, </a:t>
            </a:r>
            <a:r>
              <a:rPr lang="en-US" dirty="0" err="1"/>
              <a:t>Griscom</a:t>
            </a:r>
            <a:r>
              <a:rPr lang="en-US" dirty="0"/>
              <a:t> NT (1973) </a:t>
            </a:r>
            <a:r>
              <a:rPr lang="en-US" dirty="0" err="1"/>
              <a:t>Hydrometrocolpos</a:t>
            </a:r>
            <a:r>
              <a:rPr lang="en-US" dirty="0"/>
              <a:t> in infancy. AJR Am J </a:t>
            </a:r>
            <a:r>
              <a:rPr lang="en-US" dirty="0" err="1"/>
              <a:t>Roentgenol</a:t>
            </a:r>
            <a:r>
              <a:rPr lang="en-US" dirty="0"/>
              <a:t> 118:1–3</a:t>
            </a:r>
          </a:p>
        </p:txBody>
      </p:sp>
    </p:spTree>
    <p:extLst>
      <p:ext uri="{BB962C8B-B14F-4D97-AF65-F5344CB8AC3E}">
        <p14:creationId xmlns:p14="http://schemas.microsoft.com/office/powerpoint/2010/main" val="2528414098"/>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a:stretch>
            <a:fillRect/>
          </a:stretch>
        </p:blipFill>
        <p:spPr>
          <a:xfrm>
            <a:off x="1309686" y="501649"/>
            <a:ext cx="9572625" cy="2562225"/>
          </a:xfrm>
          <a:prstGeom prst="rect">
            <a:avLst/>
          </a:prstGeom>
        </p:spPr>
      </p:pic>
      <p:sp>
        <p:nvSpPr>
          <p:cNvPr id="4" name="Footer Placeholder 3"/>
          <p:cNvSpPr>
            <a:spLocks noGrp="1"/>
          </p:cNvSpPr>
          <p:nvPr>
            <p:ph type="ftr" sz="quarter" idx="11"/>
          </p:nvPr>
        </p:nvSpPr>
        <p:spPr/>
        <p:txBody>
          <a:bodyPr/>
          <a:lstStyle/>
          <a:p>
            <a:r>
              <a:rPr lang="en-US" dirty="0"/>
              <a:t>Dixit et al. Insights into Imaging (2025)</a:t>
            </a:r>
          </a:p>
        </p:txBody>
      </p:sp>
      <p:pic>
        <p:nvPicPr>
          <p:cNvPr id="7" name="Picture 6"/>
          <p:cNvPicPr>
            <a:picLocks noChangeAspect="1"/>
          </p:cNvPicPr>
          <p:nvPr/>
        </p:nvPicPr>
        <p:blipFill>
          <a:blip r:embed="rId3"/>
          <a:stretch>
            <a:fillRect/>
          </a:stretch>
        </p:blipFill>
        <p:spPr>
          <a:xfrm>
            <a:off x="3605210" y="3415256"/>
            <a:ext cx="4981575" cy="2352675"/>
          </a:xfrm>
          <a:prstGeom prst="rect">
            <a:avLst/>
          </a:prstGeom>
        </p:spPr>
      </p:pic>
    </p:spTree>
    <p:extLst>
      <p:ext uri="{BB962C8B-B14F-4D97-AF65-F5344CB8AC3E}">
        <p14:creationId xmlns:p14="http://schemas.microsoft.com/office/powerpoint/2010/main" val="874430356"/>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Clinical importance and management</a:t>
            </a:r>
          </a:p>
        </p:txBody>
      </p:sp>
      <p:sp>
        <p:nvSpPr>
          <p:cNvPr id="3" name="Content Placeholder 2"/>
          <p:cNvSpPr>
            <a:spLocks noGrp="1"/>
          </p:cNvSpPr>
          <p:nvPr>
            <p:ph idx="1"/>
          </p:nvPr>
        </p:nvSpPr>
        <p:spPr/>
        <p:txBody>
          <a:bodyPr/>
          <a:lstStyle/>
          <a:p>
            <a:r>
              <a:rPr lang="en-US" dirty="0" smtClean="0"/>
              <a:t>Patients </a:t>
            </a:r>
            <a:r>
              <a:rPr lang="en-US" dirty="0"/>
              <a:t>usually present with obstructive symptoms. </a:t>
            </a:r>
            <a:endParaRPr lang="en-US" dirty="0" smtClean="0"/>
          </a:p>
          <a:p>
            <a:r>
              <a:rPr lang="en-US" dirty="0" smtClean="0"/>
              <a:t>Septal </a:t>
            </a:r>
            <a:r>
              <a:rPr lang="en-US" dirty="0"/>
              <a:t>resection is the treatment of choice.</a:t>
            </a:r>
          </a:p>
        </p:txBody>
      </p:sp>
      <p:sp>
        <p:nvSpPr>
          <p:cNvPr id="4" name="Footer Placeholder 3"/>
          <p:cNvSpPr>
            <a:spLocks noGrp="1"/>
          </p:cNvSpPr>
          <p:nvPr>
            <p:ph type="ftr" sz="quarter" idx="11"/>
          </p:nvPr>
        </p:nvSpPr>
        <p:spPr>
          <a:xfrm>
            <a:off x="838200" y="6356350"/>
            <a:ext cx="10515600" cy="365125"/>
          </a:xfrm>
        </p:spPr>
        <p:txBody>
          <a:bodyPr/>
          <a:lstStyle/>
          <a:p>
            <a:pPr algn="l"/>
            <a:r>
              <a:rPr lang="en-US" dirty="0"/>
              <a:t>Jain N, Gupta A, Kumar R, </a:t>
            </a:r>
            <a:r>
              <a:rPr lang="en-US" dirty="0" err="1"/>
              <a:t>Minj</a:t>
            </a:r>
            <a:r>
              <a:rPr lang="en-US" dirty="0"/>
              <a:t> A (2013) Complete imperforate </a:t>
            </a:r>
            <a:r>
              <a:rPr lang="en-US" dirty="0" err="1"/>
              <a:t>tranverse</a:t>
            </a:r>
            <a:r>
              <a:rPr lang="en-US" dirty="0"/>
              <a:t> vaginal septum with septate uterus: a rare anomaly. J Hum </a:t>
            </a:r>
            <a:r>
              <a:rPr lang="en-US" dirty="0" err="1"/>
              <a:t>Reprod</a:t>
            </a:r>
            <a:r>
              <a:rPr lang="en-US" dirty="0"/>
              <a:t> </a:t>
            </a:r>
            <a:r>
              <a:rPr lang="en-US" dirty="0" err="1"/>
              <a:t>Sci</a:t>
            </a:r>
            <a:r>
              <a:rPr lang="en-US" dirty="0"/>
              <a:t> 6:74</a:t>
            </a:r>
            <a:br>
              <a:rPr lang="en-US" dirty="0"/>
            </a:br>
            <a:r>
              <a:rPr lang="en-US" dirty="0"/>
              <a:t> Reed MH, </a:t>
            </a:r>
            <a:r>
              <a:rPr lang="en-US" dirty="0" err="1"/>
              <a:t>Griscom</a:t>
            </a:r>
            <a:r>
              <a:rPr lang="en-US" dirty="0"/>
              <a:t> NT (1973) </a:t>
            </a:r>
            <a:r>
              <a:rPr lang="en-US" dirty="0" err="1"/>
              <a:t>Hydrometrocolpos</a:t>
            </a:r>
            <a:r>
              <a:rPr lang="en-US" dirty="0"/>
              <a:t> in infancy. AJR Am J </a:t>
            </a:r>
            <a:r>
              <a:rPr lang="en-US" dirty="0" err="1"/>
              <a:t>Roentgenol</a:t>
            </a:r>
            <a:r>
              <a:rPr lang="en-US" dirty="0"/>
              <a:t> 118:1–3</a:t>
            </a:r>
          </a:p>
        </p:txBody>
      </p:sp>
    </p:spTree>
    <p:extLst>
      <p:ext uri="{BB962C8B-B14F-4D97-AF65-F5344CB8AC3E}">
        <p14:creationId xmlns:p14="http://schemas.microsoft.com/office/powerpoint/2010/main" val="1894115582"/>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Longitudinal vaginal septum (LVS)</a:t>
            </a:r>
          </a:p>
        </p:txBody>
      </p:sp>
      <p:sp>
        <p:nvSpPr>
          <p:cNvPr id="3" name="Content Placeholder 2"/>
          <p:cNvSpPr>
            <a:spLocks noGrp="1"/>
          </p:cNvSpPr>
          <p:nvPr>
            <p:ph idx="1"/>
          </p:nvPr>
        </p:nvSpPr>
        <p:spPr/>
        <p:txBody>
          <a:bodyPr>
            <a:normAutofit/>
          </a:bodyPr>
          <a:lstStyle/>
          <a:p>
            <a:r>
              <a:rPr lang="en-US" dirty="0" smtClean="0"/>
              <a:t> </a:t>
            </a:r>
            <a:r>
              <a:rPr lang="en-US" dirty="0"/>
              <a:t>Failure of lateral fusion of the </a:t>
            </a:r>
            <a:r>
              <a:rPr lang="en-US" dirty="0" err="1"/>
              <a:t>uterovaginal</a:t>
            </a:r>
            <a:r>
              <a:rPr lang="en-US" dirty="0"/>
              <a:t> septum </a:t>
            </a:r>
            <a:endParaRPr lang="en-US" dirty="0" smtClean="0"/>
          </a:p>
          <a:p>
            <a:r>
              <a:rPr lang="en-US" dirty="0" smtClean="0"/>
              <a:t> </a:t>
            </a:r>
            <a:r>
              <a:rPr lang="en-US" dirty="0"/>
              <a:t>uterus didelphys is the most </a:t>
            </a:r>
            <a:r>
              <a:rPr lang="en-US" dirty="0" smtClean="0"/>
              <a:t>common anomaly associated </a:t>
            </a:r>
          </a:p>
          <a:p>
            <a:r>
              <a:rPr lang="en-US" dirty="0" smtClean="0"/>
              <a:t> </a:t>
            </a:r>
            <a:r>
              <a:rPr lang="en-US" dirty="0" err="1"/>
              <a:t>bicornuate</a:t>
            </a:r>
            <a:r>
              <a:rPr lang="en-US" dirty="0"/>
              <a:t> </a:t>
            </a:r>
            <a:r>
              <a:rPr lang="en-US" dirty="0" err="1" smtClean="0"/>
              <a:t>bicollis</a:t>
            </a:r>
            <a:endParaRPr lang="en-US" dirty="0"/>
          </a:p>
          <a:p>
            <a:r>
              <a:rPr lang="en-US" dirty="0" smtClean="0"/>
              <a:t> </a:t>
            </a:r>
            <a:r>
              <a:rPr lang="en-US" dirty="0"/>
              <a:t>complete septate uterus. </a:t>
            </a:r>
            <a:endParaRPr lang="en-US" dirty="0" smtClean="0"/>
          </a:p>
          <a:p>
            <a:r>
              <a:rPr lang="en-US" dirty="0" smtClean="0"/>
              <a:t> </a:t>
            </a:r>
            <a:r>
              <a:rPr lang="en-US" dirty="0"/>
              <a:t>in clinical practice, LVS is most commonly seen with septate uterus due to its high prevalence. </a:t>
            </a:r>
            <a:endParaRPr lang="en-US" dirty="0" smtClean="0"/>
          </a:p>
          <a:p>
            <a:r>
              <a:rPr lang="en-US" dirty="0" smtClean="0"/>
              <a:t>LVS </a:t>
            </a:r>
            <a:r>
              <a:rPr lang="en-US" dirty="0"/>
              <a:t>can be complete or partial, central or eccentric, non-obstructing or obstructing ± </a:t>
            </a:r>
            <a:r>
              <a:rPr lang="en-US" dirty="0" err="1"/>
              <a:t>microperforation</a:t>
            </a:r>
            <a:endParaRPr lang="en-US" dirty="0"/>
          </a:p>
        </p:txBody>
      </p:sp>
      <p:sp>
        <p:nvSpPr>
          <p:cNvPr id="4" name="Footer Placeholder 3"/>
          <p:cNvSpPr>
            <a:spLocks noGrp="1"/>
          </p:cNvSpPr>
          <p:nvPr>
            <p:ph type="ftr" sz="quarter" idx="11"/>
          </p:nvPr>
        </p:nvSpPr>
        <p:spPr>
          <a:xfrm>
            <a:off x="838200" y="6356350"/>
            <a:ext cx="10515600" cy="365125"/>
          </a:xfrm>
        </p:spPr>
        <p:txBody>
          <a:bodyPr/>
          <a:lstStyle/>
          <a:p>
            <a:pPr algn="l"/>
            <a:r>
              <a:rPr lang="en-US" dirty="0" err="1"/>
              <a:t>Heinonen</a:t>
            </a:r>
            <a:r>
              <a:rPr lang="en-US" dirty="0"/>
              <a:t> PK (1982) Longitudinal vaginal septum. </a:t>
            </a:r>
            <a:r>
              <a:rPr lang="en-US" dirty="0" err="1"/>
              <a:t>Eur</a:t>
            </a:r>
            <a:r>
              <a:rPr lang="en-US" dirty="0"/>
              <a:t> J </a:t>
            </a:r>
            <a:r>
              <a:rPr lang="en-US" dirty="0" err="1"/>
              <a:t>Obstet</a:t>
            </a:r>
            <a:r>
              <a:rPr lang="en-US" dirty="0"/>
              <a:t> </a:t>
            </a:r>
            <a:r>
              <a:rPr lang="en-US" dirty="0" err="1" smtClean="0"/>
              <a:t>Gynecol</a:t>
            </a:r>
            <a:r>
              <a:rPr lang="en-US" dirty="0"/>
              <a:t> </a:t>
            </a:r>
            <a:r>
              <a:rPr lang="en-US" dirty="0" err="1" smtClean="0"/>
              <a:t>Reprod</a:t>
            </a:r>
            <a:r>
              <a:rPr lang="en-US" dirty="0" smtClean="0"/>
              <a:t> </a:t>
            </a:r>
            <a:r>
              <a:rPr lang="en-US" dirty="0" err="1"/>
              <a:t>Biol</a:t>
            </a:r>
            <a:r>
              <a:rPr lang="en-US" dirty="0"/>
              <a:t> 3:253–258</a:t>
            </a:r>
            <a:br>
              <a:rPr lang="en-US" dirty="0"/>
            </a:br>
            <a:endParaRPr lang="en-US" dirty="0"/>
          </a:p>
        </p:txBody>
      </p:sp>
    </p:spTree>
    <p:extLst>
      <p:ext uri="{BB962C8B-B14F-4D97-AF65-F5344CB8AC3E}">
        <p14:creationId xmlns:p14="http://schemas.microsoft.com/office/powerpoint/2010/main" val="3154611000"/>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Imaging</a:t>
            </a:r>
          </a:p>
        </p:txBody>
      </p:sp>
      <p:sp>
        <p:nvSpPr>
          <p:cNvPr id="3" name="Content Placeholder 2"/>
          <p:cNvSpPr>
            <a:spLocks noGrp="1"/>
          </p:cNvSpPr>
          <p:nvPr>
            <p:ph idx="1"/>
          </p:nvPr>
        </p:nvSpPr>
        <p:spPr/>
        <p:txBody>
          <a:bodyPr/>
          <a:lstStyle/>
          <a:p>
            <a:r>
              <a:rPr lang="en-US" dirty="0" smtClean="0"/>
              <a:t>USG: hypoechoic </a:t>
            </a:r>
            <a:r>
              <a:rPr lang="en-US" dirty="0"/>
              <a:t>band of fibrous tissue of variable length is seen extending through the </a:t>
            </a:r>
            <a:r>
              <a:rPr lang="en-US" dirty="0" smtClean="0"/>
              <a:t>vagina</a:t>
            </a:r>
          </a:p>
          <a:p>
            <a:r>
              <a:rPr lang="en-US" dirty="0" smtClean="0"/>
              <a:t> MRI : </a:t>
            </a:r>
            <a:r>
              <a:rPr lang="en-US" dirty="0"/>
              <a:t>T2 </a:t>
            </a:r>
            <a:r>
              <a:rPr lang="en-US" dirty="0" err="1"/>
              <a:t>hypointense</a:t>
            </a:r>
            <a:r>
              <a:rPr lang="en-US" dirty="0"/>
              <a:t> band along the length of the vagina resulting in a double vagina. </a:t>
            </a:r>
            <a:endParaRPr lang="en-US" dirty="0" smtClean="0"/>
          </a:p>
          <a:p>
            <a:r>
              <a:rPr lang="en-US" dirty="0" smtClean="0"/>
              <a:t>The </a:t>
            </a:r>
            <a:r>
              <a:rPr lang="en-US" dirty="0"/>
              <a:t>two vaginal cavities can be either symmetrical or </a:t>
            </a:r>
            <a:r>
              <a:rPr lang="en-US" dirty="0" smtClean="0"/>
              <a:t>asymmetrical.</a:t>
            </a:r>
          </a:p>
        </p:txBody>
      </p:sp>
      <p:sp>
        <p:nvSpPr>
          <p:cNvPr id="4" name="Footer Placeholder 3"/>
          <p:cNvSpPr>
            <a:spLocks noGrp="1"/>
          </p:cNvSpPr>
          <p:nvPr>
            <p:ph type="ftr" sz="quarter" idx="11"/>
          </p:nvPr>
        </p:nvSpPr>
        <p:spPr>
          <a:xfrm>
            <a:off x="838200" y="6356350"/>
            <a:ext cx="10515600" cy="365125"/>
          </a:xfrm>
        </p:spPr>
        <p:txBody>
          <a:bodyPr/>
          <a:lstStyle/>
          <a:p>
            <a:pPr algn="l"/>
            <a:r>
              <a:rPr lang="en-US" dirty="0" err="1"/>
              <a:t>Heinonen</a:t>
            </a:r>
            <a:r>
              <a:rPr lang="en-US" dirty="0"/>
              <a:t> PK (1982) Longitudinal vaginal septum. </a:t>
            </a:r>
            <a:r>
              <a:rPr lang="en-US" dirty="0" err="1"/>
              <a:t>Eur</a:t>
            </a:r>
            <a:r>
              <a:rPr lang="en-US" dirty="0"/>
              <a:t> J </a:t>
            </a:r>
            <a:r>
              <a:rPr lang="en-US" dirty="0" err="1"/>
              <a:t>Obstet</a:t>
            </a:r>
            <a:r>
              <a:rPr lang="en-US" dirty="0"/>
              <a:t> </a:t>
            </a:r>
            <a:r>
              <a:rPr lang="en-US" dirty="0" err="1"/>
              <a:t>Gynecol</a:t>
            </a:r>
            <a:r>
              <a:rPr lang="en-US" dirty="0"/>
              <a:t> </a:t>
            </a:r>
            <a:r>
              <a:rPr lang="en-US" dirty="0" err="1"/>
              <a:t>Reprod</a:t>
            </a:r>
            <a:r>
              <a:rPr lang="en-US" dirty="0"/>
              <a:t> </a:t>
            </a:r>
            <a:r>
              <a:rPr lang="en-US" dirty="0" err="1"/>
              <a:t>Biol</a:t>
            </a:r>
            <a:r>
              <a:rPr lang="en-US" dirty="0"/>
              <a:t> 3:253–258</a:t>
            </a:r>
          </a:p>
        </p:txBody>
      </p:sp>
    </p:spTree>
    <p:extLst>
      <p:ext uri="{BB962C8B-B14F-4D97-AF65-F5344CB8AC3E}">
        <p14:creationId xmlns:p14="http://schemas.microsoft.com/office/powerpoint/2010/main" val="69829160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Fusion </a:t>
            </a:r>
            <a:r>
              <a:rPr lang="en-US" dirty="0" smtClean="0"/>
              <a:t>Failure</a:t>
            </a:r>
            <a:r>
              <a:rPr lang="en-US" dirty="0"/>
              <a:t/>
            </a:r>
            <a:br>
              <a:rPr lang="en-US" dirty="0"/>
            </a:br>
            <a:endParaRPr lang="en-US" dirty="0"/>
          </a:p>
        </p:txBody>
      </p:sp>
      <p:sp>
        <p:nvSpPr>
          <p:cNvPr id="3" name="Content Placeholder 2"/>
          <p:cNvSpPr>
            <a:spLocks noGrp="1"/>
          </p:cNvSpPr>
          <p:nvPr>
            <p:ph idx="1"/>
          </p:nvPr>
        </p:nvSpPr>
        <p:spPr/>
        <p:txBody>
          <a:bodyPr/>
          <a:lstStyle/>
          <a:p>
            <a:r>
              <a:rPr lang="en-US" dirty="0" smtClean="0"/>
              <a:t>uterus </a:t>
            </a:r>
            <a:r>
              <a:rPr lang="en-US" dirty="0"/>
              <a:t>didelphys (complete failure) </a:t>
            </a:r>
          </a:p>
          <a:p>
            <a:r>
              <a:rPr lang="en-US" dirty="0" smtClean="0"/>
              <a:t> </a:t>
            </a:r>
            <a:r>
              <a:rPr lang="en-US" dirty="0" err="1"/>
              <a:t>bicornuate</a:t>
            </a:r>
            <a:r>
              <a:rPr lang="en-US" dirty="0"/>
              <a:t> (incomplete failure)</a:t>
            </a:r>
          </a:p>
        </p:txBody>
      </p:sp>
      <p:sp>
        <p:nvSpPr>
          <p:cNvPr id="4" name="Footer Placeholder 3"/>
          <p:cNvSpPr>
            <a:spLocks noGrp="1"/>
          </p:cNvSpPr>
          <p:nvPr>
            <p:ph type="ftr" sz="quarter" idx="11"/>
          </p:nvPr>
        </p:nvSpPr>
        <p:spPr>
          <a:xfrm>
            <a:off x="838200" y="6356350"/>
            <a:ext cx="10515600" cy="365125"/>
          </a:xfrm>
        </p:spPr>
        <p:txBody>
          <a:bodyPr/>
          <a:lstStyle/>
          <a:p>
            <a:pPr algn="l"/>
            <a:r>
              <a:rPr lang="en-US" dirty="0"/>
              <a:t>Robbins JB, Parry JP, </a:t>
            </a:r>
            <a:r>
              <a:rPr lang="en-US" dirty="0" err="1"/>
              <a:t>Guite</a:t>
            </a:r>
            <a:r>
              <a:rPr lang="en-US" dirty="0"/>
              <a:t> KM et al (2012) MRI of pregnancy-related issues: </a:t>
            </a:r>
            <a:r>
              <a:rPr lang="en-US" dirty="0" err="1"/>
              <a:t>Mullerian</a:t>
            </a:r>
            <a:r>
              <a:rPr lang="en-US" dirty="0"/>
              <a:t> duct anomalies. AJR Am J </a:t>
            </a:r>
            <a:r>
              <a:rPr lang="en-US" dirty="0" err="1"/>
              <a:t>Roentgenol</a:t>
            </a:r>
            <a:r>
              <a:rPr lang="en-US" dirty="0"/>
              <a:t> 198:302–310</a:t>
            </a:r>
            <a:br>
              <a:rPr lang="en-US" dirty="0"/>
            </a:br>
            <a:endParaRPr lang="en-US" dirty="0"/>
          </a:p>
          <a:p>
            <a:pPr algn="l"/>
            <a:endParaRPr lang="en-US" dirty="0"/>
          </a:p>
        </p:txBody>
      </p:sp>
    </p:spTree>
    <p:extLst>
      <p:ext uri="{BB962C8B-B14F-4D97-AF65-F5344CB8AC3E}">
        <p14:creationId xmlns:p14="http://schemas.microsoft.com/office/powerpoint/2010/main" val="1335994247"/>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Clinical importance and management</a:t>
            </a:r>
          </a:p>
        </p:txBody>
      </p:sp>
      <p:sp>
        <p:nvSpPr>
          <p:cNvPr id="3" name="Content Placeholder 2"/>
          <p:cNvSpPr>
            <a:spLocks noGrp="1"/>
          </p:cNvSpPr>
          <p:nvPr>
            <p:ph idx="1"/>
          </p:nvPr>
        </p:nvSpPr>
        <p:spPr/>
        <p:txBody>
          <a:bodyPr>
            <a:normAutofit/>
          </a:bodyPr>
          <a:lstStyle/>
          <a:p>
            <a:r>
              <a:rPr lang="en-US" dirty="0" smtClean="0"/>
              <a:t>The </a:t>
            </a:r>
            <a:r>
              <a:rPr lang="en-US" dirty="0"/>
              <a:t>clinical presentation depends </a:t>
            </a:r>
            <a:r>
              <a:rPr lang="en-US" dirty="0" smtClean="0"/>
              <a:t>on </a:t>
            </a:r>
            <a:r>
              <a:rPr lang="en-US" dirty="0"/>
              <a:t>obstruction </a:t>
            </a:r>
            <a:endParaRPr lang="en-US" dirty="0" smtClean="0"/>
          </a:p>
          <a:p>
            <a:r>
              <a:rPr lang="en-US" dirty="0" smtClean="0"/>
              <a:t> </a:t>
            </a:r>
            <a:r>
              <a:rPr lang="en-US" dirty="0"/>
              <a:t>Non-obstructing </a:t>
            </a:r>
            <a:r>
              <a:rPr lang="en-US" dirty="0" smtClean="0"/>
              <a:t>: asymptomatic</a:t>
            </a:r>
          </a:p>
          <a:p>
            <a:r>
              <a:rPr lang="en-US" dirty="0" smtClean="0"/>
              <a:t> </a:t>
            </a:r>
            <a:r>
              <a:rPr lang="en-US" dirty="0"/>
              <a:t>difficulty in tampon insertion, leakage even with tampon use, or laceration during intercourse</a:t>
            </a:r>
            <a:r>
              <a:rPr lang="en-US" dirty="0" smtClean="0"/>
              <a:t>.</a:t>
            </a:r>
          </a:p>
          <a:p>
            <a:r>
              <a:rPr lang="en-US" dirty="0" smtClean="0"/>
              <a:t>  </a:t>
            </a:r>
            <a:r>
              <a:rPr lang="en-US" dirty="0"/>
              <a:t>obstructing types </a:t>
            </a:r>
            <a:r>
              <a:rPr lang="en-US" dirty="0" smtClean="0"/>
              <a:t> </a:t>
            </a:r>
            <a:r>
              <a:rPr lang="en-US" dirty="0"/>
              <a:t>with </a:t>
            </a:r>
            <a:r>
              <a:rPr lang="en-US" dirty="0" smtClean="0"/>
              <a:t> </a:t>
            </a:r>
            <a:r>
              <a:rPr lang="en-US" dirty="0" err="1">
                <a:solidFill>
                  <a:srgbClr val="FF0000"/>
                </a:solidFill>
              </a:rPr>
              <a:t>hemivaginal</a:t>
            </a:r>
            <a:r>
              <a:rPr lang="en-US" dirty="0">
                <a:solidFill>
                  <a:srgbClr val="FF0000"/>
                </a:solidFill>
              </a:rPr>
              <a:t> </a:t>
            </a:r>
            <a:r>
              <a:rPr lang="en-US" dirty="0" smtClean="0">
                <a:solidFill>
                  <a:srgbClr val="FF0000"/>
                </a:solidFill>
              </a:rPr>
              <a:t>obstruction </a:t>
            </a:r>
          </a:p>
          <a:p>
            <a:r>
              <a:rPr lang="en-US" dirty="0" smtClean="0"/>
              <a:t> </a:t>
            </a:r>
            <a:r>
              <a:rPr lang="en-US" dirty="0"/>
              <a:t>differentiated from imperforate hymen, </a:t>
            </a:r>
            <a:r>
              <a:rPr lang="en-US" dirty="0" err="1"/>
              <a:t>vaginismus</a:t>
            </a:r>
            <a:r>
              <a:rPr lang="en-US" dirty="0"/>
              <a:t>, and vaginal adhesions. </a:t>
            </a:r>
            <a:endParaRPr lang="en-US" dirty="0" smtClean="0"/>
          </a:p>
          <a:p>
            <a:pPr algn="ctr"/>
            <a:r>
              <a:rPr lang="en-US" dirty="0" smtClean="0">
                <a:solidFill>
                  <a:srgbClr val="FF0000"/>
                </a:solidFill>
              </a:rPr>
              <a:t>Indications </a:t>
            </a:r>
            <a:r>
              <a:rPr lang="en-US" dirty="0">
                <a:solidFill>
                  <a:srgbClr val="FF0000"/>
                </a:solidFill>
              </a:rPr>
              <a:t>for resection of the septum include dystocia and dyspareunia</a:t>
            </a:r>
          </a:p>
        </p:txBody>
      </p:sp>
      <p:sp>
        <p:nvSpPr>
          <p:cNvPr id="4" name="Footer Placeholder 3"/>
          <p:cNvSpPr>
            <a:spLocks noGrp="1"/>
          </p:cNvSpPr>
          <p:nvPr>
            <p:ph type="ftr" sz="quarter" idx="11"/>
          </p:nvPr>
        </p:nvSpPr>
        <p:spPr>
          <a:xfrm>
            <a:off x="838200" y="6356350"/>
            <a:ext cx="10515600" cy="365125"/>
          </a:xfrm>
        </p:spPr>
        <p:txBody>
          <a:bodyPr/>
          <a:lstStyle/>
          <a:p>
            <a:pPr algn="l"/>
            <a:r>
              <a:rPr lang="en-US" dirty="0" err="1"/>
              <a:t>Heinonen</a:t>
            </a:r>
            <a:r>
              <a:rPr lang="en-US" dirty="0"/>
              <a:t> PK (1982) Longitudinal vaginal septum. </a:t>
            </a:r>
            <a:r>
              <a:rPr lang="en-US" dirty="0" err="1"/>
              <a:t>Eur</a:t>
            </a:r>
            <a:r>
              <a:rPr lang="en-US" dirty="0"/>
              <a:t> J </a:t>
            </a:r>
            <a:r>
              <a:rPr lang="en-US" dirty="0" err="1"/>
              <a:t>Obstet</a:t>
            </a:r>
            <a:r>
              <a:rPr lang="en-US" dirty="0"/>
              <a:t> </a:t>
            </a:r>
            <a:r>
              <a:rPr lang="en-US" dirty="0" err="1"/>
              <a:t>Gynecol</a:t>
            </a:r>
            <a:r>
              <a:rPr lang="en-US" dirty="0"/>
              <a:t> </a:t>
            </a:r>
            <a:r>
              <a:rPr lang="en-US" dirty="0" err="1"/>
              <a:t>Reprod</a:t>
            </a:r>
            <a:r>
              <a:rPr lang="en-US" dirty="0"/>
              <a:t> </a:t>
            </a:r>
            <a:r>
              <a:rPr lang="en-US" dirty="0" err="1"/>
              <a:t>Biol</a:t>
            </a:r>
            <a:r>
              <a:rPr lang="en-US" dirty="0"/>
              <a:t> 3:253–258</a:t>
            </a:r>
          </a:p>
        </p:txBody>
      </p:sp>
    </p:spTree>
    <p:extLst>
      <p:ext uri="{BB962C8B-B14F-4D97-AF65-F5344CB8AC3E}">
        <p14:creationId xmlns:p14="http://schemas.microsoft.com/office/powerpoint/2010/main" val="2849822502"/>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Complex anomalies</a:t>
            </a:r>
          </a:p>
        </p:txBody>
      </p:sp>
      <p:sp>
        <p:nvSpPr>
          <p:cNvPr id="3" name="Content Placeholder 2"/>
          <p:cNvSpPr>
            <a:spLocks noGrp="1"/>
          </p:cNvSpPr>
          <p:nvPr>
            <p:ph idx="1"/>
          </p:nvPr>
        </p:nvSpPr>
        <p:spPr/>
        <p:txBody>
          <a:bodyPr>
            <a:normAutofit/>
          </a:bodyPr>
          <a:lstStyle/>
          <a:p>
            <a:r>
              <a:rPr lang="en-US" dirty="0" smtClean="0"/>
              <a:t>A </a:t>
            </a:r>
            <a:r>
              <a:rPr lang="en-US" dirty="0"/>
              <a:t>combination of features of more than one class results in complex anomalies</a:t>
            </a:r>
            <a:r>
              <a:rPr lang="en-US" dirty="0" smtClean="0"/>
              <a:t>.</a:t>
            </a:r>
          </a:p>
          <a:p>
            <a:pPr algn="ctr"/>
            <a:r>
              <a:rPr lang="en-US" dirty="0" smtClean="0">
                <a:solidFill>
                  <a:srgbClr val="FF0000"/>
                </a:solidFill>
              </a:rPr>
              <a:t>It </a:t>
            </a:r>
            <a:r>
              <a:rPr lang="en-US" dirty="0">
                <a:solidFill>
                  <a:srgbClr val="FF0000"/>
                </a:solidFill>
              </a:rPr>
              <a:t>is important that radiologists are aware of the similarities and differences between ASRM and ESHRE/ESGE classification and their impact on clinical </a:t>
            </a:r>
            <a:r>
              <a:rPr lang="en-US" dirty="0" smtClean="0">
                <a:solidFill>
                  <a:srgbClr val="FF0000"/>
                </a:solidFill>
              </a:rPr>
              <a:t>management</a:t>
            </a:r>
            <a:endParaRPr lang="en-US" dirty="0">
              <a:solidFill>
                <a:srgbClr val="FF0000"/>
              </a:solidFill>
            </a:endParaRPr>
          </a:p>
        </p:txBody>
      </p:sp>
      <p:sp>
        <p:nvSpPr>
          <p:cNvPr id="4" name="Footer Placeholder 3"/>
          <p:cNvSpPr>
            <a:spLocks noGrp="1"/>
          </p:cNvSpPr>
          <p:nvPr>
            <p:ph type="ftr" sz="quarter" idx="11"/>
          </p:nvPr>
        </p:nvSpPr>
        <p:spPr>
          <a:xfrm>
            <a:off x="838200" y="6356350"/>
            <a:ext cx="10515600" cy="365125"/>
          </a:xfrm>
        </p:spPr>
        <p:txBody>
          <a:bodyPr/>
          <a:lstStyle/>
          <a:p>
            <a:pPr algn="l"/>
            <a:r>
              <a:rPr lang="en-US" dirty="0" err="1"/>
              <a:t>Dewan</a:t>
            </a:r>
            <a:r>
              <a:rPr lang="en-US" dirty="0"/>
              <a:t> KA, </a:t>
            </a:r>
            <a:r>
              <a:rPr lang="en-US" dirty="0" err="1"/>
              <a:t>Hefeda</a:t>
            </a:r>
            <a:r>
              <a:rPr lang="en-US" dirty="0"/>
              <a:t> MM, </a:t>
            </a:r>
            <a:r>
              <a:rPr lang="en-US" dirty="0" err="1"/>
              <a:t>ElKholy</a:t>
            </a:r>
            <a:r>
              <a:rPr lang="en-US" dirty="0"/>
              <a:t> DG (2014) Septate or </a:t>
            </a:r>
            <a:r>
              <a:rPr lang="en-US" dirty="0" err="1" smtClean="0"/>
              <a:t>bicornuate</a:t>
            </a:r>
            <a:r>
              <a:rPr lang="en-US" dirty="0"/>
              <a:t> </a:t>
            </a:r>
            <a:r>
              <a:rPr lang="en-US" dirty="0" smtClean="0"/>
              <a:t>uterus</a:t>
            </a:r>
            <a:r>
              <a:rPr lang="en-US" dirty="0"/>
              <a:t>: accuracy of three-dimensional trans-vaginal </a:t>
            </a:r>
            <a:r>
              <a:rPr lang="en-US" dirty="0" smtClean="0"/>
              <a:t>ultrasonography and </a:t>
            </a:r>
            <a:r>
              <a:rPr lang="en-US" dirty="0"/>
              <a:t>pelvic magnetic resonance imaging. Egypt J </a:t>
            </a:r>
            <a:r>
              <a:rPr lang="en-US" dirty="0" err="1"/>
              <a:t>Radiol</a:t>
            </a:r>
            <a:r>
              <a:rPr lang="en-US" dirty="0"/>
              <a:t> </a:t>
            </a:r>
            <a:r>
              <a:rPr lang="en-US" dirty="0" err="1"/>
              <a:t>Nucl</a:t>
            </a:r>
            <a:r>
              <a:rPr lang="en-US" dirty="0"/>
              <a:t> </a:t>
            </a:r>
            <a:r>
              <a:rPr lang="en-US" dirty="0" smtClean="0"/>
              <a:t>Med 45:987–995</a:t>
            </a:r>
            <a:r>
              <a:rPr lang="en-US" dirty="0"/>
              <a:t/>
            </a:r>
            <a:br>
              <a:rPr lang="en-US" dirty="0"/>
            </a:br>
            <a:endParaRPr lang="en-US" dirty="0"/>
          </a:p>
        </p:txBody>
      </p:sp>
    </p:spTree>
    <p:extLst>
      <p:ext uri="{BB962C8B-B14F-4D97-AF65-F5344CB8AC3E}">
        <p14:creationId xmlns:p14="http://schemas.microsoft.com/office/powerpoint/2010/main" val="2886262343"/>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Reproductive Outcomes</a:t>
            </a:r>
            <a:endParaRPr lang="en-US" dirty="0"/>
          </a:p>
        </p:txBody>
      </p:sp>
      <p:sp>
        <p:nvSpPr>
          <p:cNvPr id="3" name="Content Placeholder 2"/>
          <p:cNvSpPr>
            <a:spLocks noGrp="1"/>
          </p:cNvSpPr>
          <p:nvPr>
            <p:ph idx="1"/>
          </p:nvPr>
        </p:nvSpPr>
        <p:spPr>
          <a:xfrm>
            <a:off x="838200" y="1825624"/>
            <a:ext cx="10515600" cy="4530725"/>
          </a:xfrm>
        </p:spPr>
        <p:txBody>
          <a:bodyPr>
            <a:normAutofit fontScale="85000" lnSpcReduction="10000"/>
          </a:bodyPr>
          <a:lstStyle/>
          <a:p>
            <a:r>
              <a:rPr lang="en-US" dirty="0" smtClean="0"/>
              <a:t> </a:t>
            </a:r>
            <a:r>
              <a:rPr lang="en-US" dirty="0" err="1" smtClean="0"/>
              <a:t>Venetis</a:t>
            </a:r>
            <a:r>
              <a:rPr lang="en-US" dirty="0"/>
              <a:t> </a:t>
            </a:r>
            <a:r>
              <a:rPr lang="en-US" dirty="0" smtClean="0"/>
              <a:t>et </a:t>
            </a:r>
            <a:r>
              <a:rPr lang="en-US" dirty="0" err="1" smtClean="0"/>
              <a:t>al.concluded</a:t>
            </a:r>
            <a:r>
              <a:rPr lang="en-US" dirty="0" smtClean="0"/>
              <a:t> </a:t>
            </a:r>
            <a:r>
              <a:rPr lang="en-US" dirty="0"/>
              <a:t>that the presence of CUA is </a:t>
            </a:r>
            <a:r>
              <a:rPr lang="en-US" dirty="0" smtClean="0"/>
              <a:t>associated with </a:t>
            </a:r>
            <a:r>
              <a:rPr lang="en-US" dirty="0"/>
              <a:t>a decreased, albeit not significantly so, probability </a:t>
            </a:r>
            <a:r>
              <a:rPr lang="en-US" dirty="0" smtClean="0"/>
              <a:t>of pregnancy </a:t>
            </a:r>
            <a:r>
              <a:rPr lang="en-US" dirty="0"/>
              <a:t>achievement both in natural and ART </a:t>
            </a:r>
            <a:r>
              <a:rPr lang="en-US" dirty="0" smtClean="0"/>
              <a:t>cycles.</a:t>
            </a:r>
          </a:p>
          <a:p>
            <a:r>
              <a:rPr lang="en-US" dirty="0" smtClean="0"/>
              <a:t>Women </a:t>
            </a:r>
            <a:r>
              <a:rPr lang="en-US" dirty="0"/>
              <a:t>with a </a:t>
            </a:r>
            <a:r>
              <a:rPr lang="en-US" dirty="0" err="1"/>
              <a:t>septated</a:t>
            </a:r>
            <a:r>
              <a:rPr lang="en-US" dirty="0"/>
              <a:t> or </a:t>
            </a:r>
            <a:r>
              <a:rPr lang="en-US" dirty="0" err="1"/>
              <a:t>bicornuate</a:t>
            </a:r>
            <a:r>
              <a:rPr lang="en-US" dirty="0"/>
              <a:t> uterus had </a:t>
            </a:r>
            <a:r>
              <a:rPr lang="en-US" dirty="0" smtClean="0"/>
              <a:t>a higher </a:t>
            </a:r>
            <a:r>
              <a:rPr lang="en-US" dirty="0"/>
              <a:t>probability of spontaneous miscarriage even in </a:t>
            </a:r>
            <a:r>
              <a:rPr lang="en-US" dirty="0" smtClean="0"/>
              <a:t>the first </a:t>
            </a:r>
            <a:r>
              <a:rPr lang="en-US" dirty="0"/>
              <a:t>trimester</a:t>
            </a:r>
            <a:r>
              <a:rPr lang="en-US" dirty="0" smtClean="0"/>
              <a:t>,</a:t>
            </a:r>
          </a:p>
          <a:p>
            <a:r>
              <a:rPr lang="en-US" dirty="0" smtClean="0"/>
              <a:t> </a:t>
            </a:r>
            <a:r>
              <a:rPr lang="en-US" dirty="0"/>
              <a:t>whereas in women with arcuate, </a:t>
            </a:r>
            <a:r>
              <a:rPr lang="en-US" dirty="0" smtClean="0"/>
              <a:t>didelphys, and </a:t>
            </a:r>
            <a:r>
              <a:rPr lang="en-US" dirty="0" err="1"/>
              <a:t>unicornuate</a:t>
            </a:r>
            <a:r>
              <a:rPr lang="en-US" dirty="0"/>
              <a:t> uterus the effect on reproduction is </a:t>
            </a:r>
            <a:r>
              <a:rPr lang="en-US" dirty="0" smtClean="0"/>
              <a:t>small and </a:t>
            </a:r>
            <a:r>
              <a:rPr lang="en-US" dirty="0"/>
              <a:t>not statistically significant. </a:t>
            </a:r>
            <a:endParaRPr lang="en-US" dirty="0" smtClean="0"/>
          </a:p>
          <a:p>
            <a:r>
              <a:rPr lang="en-US" dirty="0" smtClean="0"/>
              <a:t> </a:t>
            </a:r>
            <a:r>
              <a:rPr lang="en-US" dirty="0"/>
              <a:t>I</a:t>
            </a:r>
            <a:r>
              <a:rPr lang="en-US" dirty="0" smtClean="0"/>
              <a:t>ncreased </a:t>
            </a:r>
            <a:r>
              <a:rPr lang="en-US" dirty="0"/>
              <a:t>risk of preterm birth and second trimester </a:t>
            </a:r>
            <a:r>
              <a:rPr lang="en-US" dirty="0" smtClean="0"/>
              <a:t>losses, </a:t>
            </a:r>
            <a:r>
              <a:rPr lang="en-US" dirty="0" smtClean="0"/>
              <a:t> in </a:t>
            </a:r>
            <a:r>
              <a:rPr lang="en-US" dirty="0"/>
              <a:t>all types of CUA. </a:t>
            </a:r>
            <a:endParaRPr lang="en-US" dirty="0" smtClean="0"/>
          </a:p>
          <a:p>
            <a:r>
              <a:rPr lang="en-US" dirty="0" smtClean="0"/>
              <a:t>The implantation failure</a:t>
            </a:r>
            <a:r>
              <a:rPr lang="en-US" dirty="0"/>
              <a:t>, spontaneous abortion, and impaired obstetrical</a:t>
            </a:r>
            <a:br>
              <a:rPr lang="en-US" dirty="0"/>
            </a:br>
            <a:r>
              <a:rPr lang="en-US" dirty="0"/>
              <a:t>outcome </a:t>
            </a:r>
            <a:r>
              <a:rPr lang="en-US" dirty="0" smtClean="0"/>
              <a:t> </a:t>
            </a:r>
          </a:p>
          <a:p>
            <a:r>
              <a:rPr lang="en-US" dirty="0" smtClean="0"/>
              <a:t>due </a:t>
            </a:r>
            <a:r>
              <a:rPr lang="en-US" dirty="0"/>
              <a:t>to impaired vascularization of </a:t>
            </a:r>
            <a:r>
              <a:rPr lang="en-US" dirty="0" smtClean="0"/>
              <a:t>the endometrium</a:t>
            </a:r>
            <a:r>
              <a:rPr lang="en-US" dirty="0"/>
              <a:t>, abnormal uterine contractility, and </a:t>
            </a:r>
            <a:r>
              <a:rPr lang="en-US" dirty="0" smtClean="0"/>
              <a:t>decreased uterine </a:t>
            </a:r>
            <a:r>
              <a:rPr lang="en-US" dirty="0"/>
              <a:t>volume.</a:t>
            </a:r>
            <a:br>
              <a:rPr lang="en-US" dirty="0"/>
            </a:br>
            <a:endParaRPr lang="en-US" dirty="0"/>
          </a:p>
        </p:txBody>
      </p:sp>
      <p:sp>
        <p:nvSpPr>
          <p:cNvPr id="4" name="Footer Placeholder 3"/>
          <p:cNvSpPr>
            <a:spLocks noGrp="1"/>
          </p:cNvSpPr>
          <p:nvPr>
            <p:ph type="ftr" sz="quarter" idx="11"/>
          </p:nvPr>
        </p:nvSpPr>
        <p:spPr>
          <a:xfrm>
            <a:off x="838200" y="6356350"/>
            <a:ext cx="10515600" cy="365125"/>
          </a:xfrm>
        </p:spPr>
        <p:txBody>
          <a:bodyPr/>
          <a:lstStyle/>
          <a:p>
            <a:pPr algn="l"/>
            <a:r>
              <a:rPr lang="en-US" dirty="0" err="1"/>
              <a:t>Venetis</a:t>
            </a:r>
            <a:r>
              <a:rPr lang="en-US" dirty="0"/>
              <a:t> CA, </a:t>
            </a:r>
            <a:r>
              <a:rPr lang="en-US" dirty="0" smtClean="0"/>
              <a:t>et al. </a:t>
            </a:r>
            <a:r>
              <a:rPr lang="en-US" dirty="0"/>
              <a:t>Clinical implications of congenital </a:t>
            </a:r>
            <a:r>
              <a:rPr lang="en-US" dirty="0" smtClean="0"/>
              <a:t>uterine anomalies</a:t>
            </a:r>
            <a:r>
              <a:rPr lang="en-US" dirty="0"/>
              <a:t>: a </a:t>
            </a:r>
            <a:r>
              <a:rPr lang="en-US" dirty="0" err="1"/>
              <a:t>meta­analysis</a:t>
            </a:r>
            <a:r>
              <a:rPr lang="en-US" dirty="0"/>
              <a:t> of comparative studies. </a:t>
            </a:r>
            <a:r>
              <a:rPr lang="en-US" dirty="0" err="1" smtClean="0"/>
              <a:t>Reprod</a:t>
            </a:r>
            <a:r>
              <a:rPr lang="en-US" dirty="0"/>
              <a:t> </a:t>
            </a:r>
            <a:r>
              <a:rPr lang="en-US" dirty="0" smtClean="0"/>
              <a:t>Biomed </a:t>
            </a:r>
            <a:r>
              <a:rPr lang="en-US" dirty="0"/>
              <a:t>Online. 2014;29(6):665­83</a:t>
            </a:r>
            <a:r>
              <a:rPr lang="en-US" dirty="0" smtClean="0"/>
              <a:t>.</a:t>
            </a:r>
            <a:endParaRPr lang="en-US" dirty="0"/>
          </a:p>
        </p:txBody>
      </p:sp>
    </p:spTree>
    <p:extLst>
      <p:ext uri="{BB962C8B-B14F-4D97-AF65-F5344CB8AC3E}">
        <p14:creationId xmlns:p14="http://schemas.microsoft.com/office/powerpoint/2010/main" val="965529791"/>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100" b="1" dirty="0"/>
              <a:t>Recent Studies on Müllerian Anomalies and Pregnancy Outcomes</a:t>
            </a:r>
            <a:r>
              <a:rPr lang="en-US" b="1" dirty="0"/>
              <a:t/>
            </a:r>
            <a:br>
              <a:rPr lang="en-US" b="1" dirty="0"/>
            </a:br>
            <a:endParaRPr lang="en-US" sz="3600"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745149101"/>
              </p:ext>
            </p:extLst>
          </p:nvPr>
        </p:nvGraphicFramePr>
        <p:xfrm>
          <a:off x="838200" y="1027906"/>
          <a:ext cx="10515600" cy="5645658"/>
        </p:xfrm>
        <a:graphic>
          <a:graphicData uri="http://schemas.openxmlformats.org/drawingml/2006/table">
            <a:tbl>
              <a:tblPr firstRow="1" firstCol="1" bandRow="1">
                <a:tableStyleId>{5C22544A-7EE6-4342-B048-85BDC9FD1C3A}</a:tableStyleId>
              </a:tblPr>
              <a:tblGrid>
                <a:gridCol w="2103120">
                  <a:extLst>
                    <a:ext uri="{9D8B030D-6E8A-4147-A177-3AD203B41FA5}">
                      <a16:colId xmlns:a16="http://schemas.microsoft.com/office/drawing/2014/main" val="930584511"/>
                    </a:ext>
                  </a:extLst>
                </a:gridCol>
                <a:gridCol w="2103120">
                  <a:extLst>
                    <a:ext uri="{9D8B030D-6E8A-4147-A177-3AD203B41FA5}">
                      <a16:colId xmlns:a16="http://schemas.microsoft.com/office/drawing/2014/main" val="1433556754"/>
                    </a:ext>
                  </a:extLst>
                </a:gridCol>
                <a:gridCol w="2103120">
                  <a:extLst>
                    <a:ext uri="{9D8B030D-6E8A-4147-A177-3AD203B41FA5}">
                      <a16:colId xmlns:a16="http://schemas.microsoft.com/office/drawing/2014/main" val="2206678861"/>
                    </a:ext>
                  </a:extLst>
                </a:gridCol>
                <a:gridCol w="2103120">
                  <a:extLst>
                    <a:ext uri="{9D8B030D-6E8A-4147-A177-3AD203B41FA5}">
                      <a16:colId xmlns:a16="http://schemas.microsoft.com/office/drawing/2014/main" val="2564638408"/>
                    </a:ext>
                  </a:extLst>
                </a:gridCol>
                <a:gridCol w="2103120">
                  <a:extLst>
                    <a:ext uri="{9D8B030D-6E8A-4147-A177-3AD203B41FA5}">
                      <a16:colId xmlns:a16="http://schemas.microsoft.com/office/drawing/2014/main" val="3279862974"/>
                    </a:ext>
                  </a:extLst>
                </a:gridCol>
              </a:tblGrid>
              <a:tr h="107440">
                <a:tc>
                  <a:txBody>
                    <a:bodyPr/>
                    <a:lstStyle/>
                    <a:p>
                      <a:pPr marL="0" marR="0">
                        <a:lnSpc>
                          <a:spcPct val="115000"/>
                        </a:lnSpc>
                        <a:spcBef>
                          <a:spcPts val="0"/>
                        </a:spcBef>
                        <a:spcAft>
                          <a:spcPts val="0"/>
                        </a:spcAft>
                      </a:pPr>
                      <a:r>
                        <a:rPr lang="en-US" sz="1050">
                          <a:effectLst/>
                        </a:rPr>
                        <a:t>Author (Year)</a:t>
                      </a:r>
                      <a:endParaRPr lang="en-US" sz="1050">
                        <a:effectLst/>
                        <a:latin typeface="Cambria" panose="02040503050406030204" pitchFamily="18" charset="0"/>
                        <a:ea typeface="MS Mincho" panose="02020609040205080304" pitchFamily="49" charset="-128"/>
                        <a:cs typeface="Arial" panose="020B0604020202020204" pitchFamily="34" charset="0"/>
                      </a:endParaRPr>
                    </a:p>
                  </a:txBody>
                  <a:tcPr marL="19110" marR="19110" marT="0" marB="0"/>
                </a:tc>
                <a:tc>
                  <a:txBody>
                    <a:bodyPr/>
                    <a:lstStyle/>
                    <a:p>
                      <a:pPr marL="0" marR="0">
                        <a:lnSpc>
                          <a:spcPct val="115000"/>
                        </a:lnSpc>
                        <a:spcBef>
                          <a:spcPts val="0"/>
                        </a:spcBef>
                        <a:spcAft>
                          <a:spcPts val="0"/>
                        </a:spcAft>
                      </a:pPr>
                      <a:r>
                        <a:rPr lang="en-US" sz="1050">
                          <a:effectLst/>
                        </a:rPr>
                        <a:t>Country</a:t>
                      </a:r>
                      <a:endParaRPr lang="en-US" sz="1050">
                        <a:effectLst/>
                        <a:latin typeface="Cambria" panose="02040503050406030204" pitchFamily="18" charset="0"/>
                        <a:ea typeface="MS Mincho" panose="02020609040205080304" pitchFamily="49" charset="-128"/>
                        <a:cs typeface="Arial" panose="020B0604020202020204" pitchFamily="34" charset="0"/>
                      </a:endParaRPr>
                    </a:p>
                  </a:txBody>
                  <a:tcPr marL="19110" marR="19110" marT="0" marB="0"/>
                </a:tc>
                <a:tc>
                  <a:txBody>
                    <a:bodyPr/>
                    <a:lstStyle/>
                    <a:p>
                      <a:pPr marL="0" marR="0">
                        <a:lnSpc>
                          <a:spcPct val="115000"/>
                        </a:lnSpc>
                        <a:spcBef>
                          <a:spcPts val="0"/>
                        </a:spcBef>
                        <a:spcAft>
                          <a:spcPts val="0"/>
                        </a:spcAft>
                      </a:pPr>
                      <a:r>
                        <a:rPr lang="en-US" sz="1050">
                          <a:effectLst/>
                        </a:rPr>
                        <a:t>Study Title</a:t>
                      </a:r>
                      <a:endParaRPr lang="en-US" sz="1050">
                        <a:effectLst/>
                        <a:latin typeface="Cambria" panose="02040503050406030204" pitchFamily="18" charset="0"/>
                        <a:ea typeface="MS Mincho" panose="02020609040205080304" pitchFamily="49" charset="-128"/>
                        <a:cs typeface="Arial" panose="020B0604020202020204" pitchFamily="34" charset="0"/>
                      </a:endParaRPr>
                    </a:p>
                  </a:txBody>
                  <a:tcPr marL="19110" marR="19110" marT="0" marB="0"/>
                </a:tc>
                <a:tc>
                  <a:txBody>
                    <a:bodyPr/>
                    <a:lstStyle/>
                    <a:p>
                      <a:pPr marL="0" marR="0">
                        <a:lnSpc>
                          <a:spcPct val="115000"/>
                        </a:lnSpc>
                        <a:spcBef>
                          <a:spcPts val="0"/>
                        </a:spcBef>
                        <a:spcAft>
                          <a:spcPts val="0"/>
                        </a:spcAft>
                      </a:pPr>
                      <a:r>
                        <a:rPr lang="en-US" sz="1050">
                          <a:effectLst/>
                        </a:rPr>
                        <a:t>Study Design / Sample Size</a:t>
                      </a:r>
                      <a:endParaRPr lang="en-US" sz="1050">
                        <a:effectLst/>
                        <a:latin typeface="Cambria" panose="02040503050406030204" pitchFamily="18" charset="0"/>
                        <a:ea typeface="MS Mincho" panose="02020609040205080304" pitchFamily="49" charset="-128"/>
                        <a:cs typeface="Arial" panose="020B0604020202020204" pitchFamily="34" charset="0"/>
                      </a:endParaRPr>
                    </a:p>
                  </a:txBody>
                  <a:tcPr marL="19110" marR="19110" marT="0" marB="0"/>
                </a:tc>
                <a:tc>
                  <a:txBody>
                    <a:bodyPr/>
                    <a:lstStyle/>
                    <a:p>
                      <a:pPr marL="0" marR="0">
                        <a:lnSpc>
                          <a:spcPct val="115000"/>
                        </a:lnSpc>
                        <a:spcBef>
                          <a:spcPts val="0"/>
                        </a:spcBef>
                        <a:spcAft>
                          <a:spcPts val="0"/>
                        </a:spcAft>
                      </a:pPr>
                      <a:r>
                        <a:rPr lang="en-US" sz="1050">
                          <a:effectLst/>
                        </a:rPr>
                        <a:t>Main Pregnancy Outcomes</a:t>
                      </a:r>
                      <a:endParaRPr lang="en-US" sz="1050">
                        <a:effectLst/>
                        <a:latin typeface="Cambria" panose="02040503050406030204" pitchFamily="18" charset="0"/>
                        <a:ea typeface="MS Mincho" panose="02020609040205080304" pitchFamily="49" charset="-128"/>
                        <a:cs typeface="Arial" panose="020B0604020202020204" pitchFamily="34" charset="0"/>
                      </a:endParaRPr>
                    </a:p>
                  </a:txBody>
                  <a:tcPr marL="19110" marR="19110" marT="0" marB="0"/>
                </a:tc>
                <a:extLst>
                  <a:ext uri="{0D108BD9-81ED-4DB2-BD59-A6C34878D82A}">
                    <a16:rowId xmlns:a16="http://schemas.microsoft.com/office/drawing/2014/main" val="2636267456"/>
                  </a:ext>
                </a:extLst>
              </a:tr>
              <a:tr h="1181845">
                <a:tc>
                  <a:txBody>
                    <a:bodyPr/>
                    <a:lstStyle/>
                    <a:p>
                      <a:pPr marL="0" marR="0">
                        <a:lnSpc>
                          <a:spcPct val="115000"/>
                        </a:lnSpc>
                        <a:spcBef>
                          <a:spcPts val="0"/>
                        </a:spcBef>
                        <a:spcAft>
                          <a:spcPts val="0"/>
                        </a:spcAft>
                      </a:pPr>
                      <a:r>
                        <a:rPr lang="en-US" sz="1600" dirty="0">
                          <a:effectLst/>
                        </a:rPr>
                        <a:t>Kim MA et al. (2021)</a:t>
                      </a:r>
                      <a:endParaRPr lang="en-US" sz="1600" dirty="0">
                        <a:effectLst/>
                        <a:latin typeface="Cambria" panose="02040503050406030204" pitchFamily="18" charset="0"/>
                        <a:ea typeface="MS Mincho" panose="02020609040205080304" pitchFamily="49" charset="-128"/>
                        <a:cs typeface="Arial" panose="020B0604020202020204" pitchFamily="34" charset="0"/>
                      </a:endParaRPr>
                    </a:p>
                  </a:txBody>
                  <a:tcPr marL="19110" marR="19110" marT="0" marB="0"/>
                </a:tc>
                <a:tc>
                  <a:txBody>
                    <a:bodyPr/>
                    <a:lstStyle/>
                    <a:p>
                      <a:pPr marL="0" marR="0">
                        <a:lnSpc>
                          <a:spcPct val="115000"/>
                        </a:lnSpc>
                        <a:spcBef>
                          <a:spcPts val="0"/>
                        </a:spcBef>
                        <a:spcAft>
                          <a:spcPts val="0"/>
                        </a:spcAft>
                      </a:pPr>
                      <a:r>
                        <a:rPr lang="en-US" sz="1600">
                          <a:effectLst/>
                        </a:rPr>
                        <a:t>South Korea</a:t>
                      </a:r>
                      <a:endParaRPr lang="en-US" sz="1600">
                        <a:effectLst/>
                        <a:latin typeface="Cambria" panose="02040503050406030204" pitchFamily="18" charset="0"/>
                        <a:ea typeface="MS Mincho" panose="02020609040205080304" pitchFamily="49" charset="-128"/>
                        <a:cs typeface="Arial" panose="020B0604020202020204" pitchFamily="34" charset="0"/>
                      </a:endParaRPr>
                    </a:p>
                  </a:txBody>
                  <a:tcPr marL="19110" marR="19110" marT="0" marB="0"/>
                </a:tc>
                <a:tc>
                  <a:txBody>
                    <a:bodyPr/>
                    <a:lstStyle/>
                    <a:p>
                      <a:pPr marL="0" marR="0">
                        <a:lnSpc>
                          <a:spcPct val="115000"/>
                        </a:lnSpc>
                        <a:spcBef>
                          <a:spcPts val="0"/>
                        </a:spcBef>
                        <a:spcAft>
                          <a:spcPts val="0"/>
                        </a:spcAft>
                      </a:pPr>
                      <a:r>
                        <a:rPr lang="en-US" sz="1200">
                          <a:effectLst/>
                        </a:rPr>
                        <a:t>Reproductive, Obstetric and Neonatal Outcomes in Women with Congenital Uterine Anomalies: A Systematic Review and Meta-Analysis</a:t>
                      </a:r>
                      <a:endParaRPr lang="en-US" sz="1200">
                        <a:effectLst/>
                        <a:latin typeface="Cambria" panose="02040503050406030204" pitchFamily="18" charset="0"/>
                        <a:ea typeface="MS Mincho" panose="02020609040205080304" pitchFamily="49" charset="-128"/>
                        <a:cs typeface="Arial" panose="020B0604020202020204" pitchFamily="34" charset="0"/>
                      </a:endParaRPr>
                    </a:p>
                  </a:txBody>
                  <a:tcPr marL="19110" marR="19110" marT="0" marB="0"/>
                </a:tc>
                <a:tc>
                  <a:txBody>
                    <a:bodyPr/>
                    <a:lstStyle/>
                    <a:p>
                      <a:pPr marL="0" marR="0">
                        <a:lnSpc>
                          <a:spcPct val="115000"/>
                        </a:lnSpc>
                        <a:spcBef>
                          <a:spcPts val="0"/>
                        </a:spcBef>
                        <a:spcAft>
                          <a:spcPts val="0"/>
                        </a:spcAft>
                      </a:pPr>
                      <a:r>
                        <a:rPr lang="en-US" sz="1200">
                          <a:effectLst/>
                        </a:rPr>
                        <a:t>Systematic Review &amp; Meta-analysis; 79 studies, &gt;25,000 women</a:t>
                      </a:r>
                      <a:endParaRPr lang="en-US" sz="1200">
                        <a:effectLst/>
                        <a:latin typeface="Cambria" panose="02040503050406030204" pitchFamily="18" charset="0"/>
                        <a:ea typeface="MS Mincho" panose="02020609040205080304" pitchFamily="49" charset="-128"/>
                        <a:cs typeface="Arial" panose="020B0604020202020204" pitchFamily="34" charset="0"/>
                      </a:endParaRPr>
                    </a:p>
                  </a:txBody>
                  <a:tcPr marL="19110" marR="19110" marT="0" marB="0"/>
                </a:tc>
                <a:tc>
                  <a:txBody>
                    <a:bodyPr/>
                    <a:lstStyle/>
                    <a:p>
                      <a:pPr marL="0" marR="0">
                        <a:lnSpc>
                          <a:spcPct val="115000"/>
                        </a:lnSpc>
                        <a:spcBef>
                          <a:spcPts val="0"/>
                        </a:spcBef>
                        <a:spcAft>
                          <a:spcPts val="0"/>
                        </a:spcAft>
                      </a:pPr>
                      <a:r>
                        <a:rPr lang="en-US" sz="1050">
                          <a:effectLst/>
                        </a:rPr>
                        <a:t>Septate uterus showed the strongest association with recurrent miscarriage. Unicornuate uterus had the highest risk of preterm birth, fetal growth restriction (FGR), and low birth weight. Bicornuate and didelphys uterus were strongly associated with malpresentation and cesarean delivery.</a:t>
                      </a:r>
                      <a:endParaRPr lang="en-US" sz="1050">
                        <a:effectLst/>
                        <a:latin typeface="Cambria" panose="02040503050406030204" pitchFamily="18" charset="0"/>
                        <a:ea typeface="MS Mincho" panose="02020609040205080304" pitchFamily="49" charset="-128"/>
                        <a:cs typeface="Arial" panose="020B0604020202020204" pitchFamily="34" charset="0"/>
                      </a:endParaRPr>
                    </a:p>
                  </a:txBody>
                  <a:tcPr marL="19110" marR="19110" marT="0" marB="0"/>
                </a:tc>
                <a:extLst>
                  <a:ext uri="{0D108BD9-81ED-4DB2-BD59-A6C34878D82A}">
                    <a16:rowId xmlns:a16="http://schemas.microsoft.com/office/drawing/2014/main" val="1739027510"/>
                  </a:ext>
                </a:extLst>
              </a:tr>
              <a:tr h="966964">
                <a:tc>
                  <a:txBody>
                    <a:bodyPr/>
                    <a:lstStyle/>
                    <a:p>
                      <a:pPr marL="0" marR="0">
                        <a:lnSpc>
                          <a:spcPct val="115000"/>
                        </a:lnSpc>
                        <a:spcBef>
                          <a:spcPts val="0"/>
                        </a:spcBef>
                        <a:spcAft>
                          <a:spcPts val="0"/>
                        </a:spcAft>
                      </a:pPr>
                      <a:r>
                        <a:rPr lang="en-US" sz="1600">
                          <a:effectLst/>
                        </a:rPr>
                        <a:t>Kang J et al. (2024)</a:t>
                      </a:r>
                      <a:endParaRPr lang="en-US" sz="1600">
                        <a:effectLst/>
                        <a:latin typeface="Cambria" panose="02040503050406030204" pitchFamily="18" charset="0"/>
                        <a:ea typeface="MS Mincho" panose="02020609040205080304" pitchFamily="49" charset="-128"/>
                        <a:cs typeface="Arial" panose="020B0604020202020204" pitchFamily="34" charset="0"/>
                      </a:endParaRPr>
                    </a:p>
                  </a:txBody>
                  <a:tcPr marL="19110" marR="19110" marT="0" marB="0"/>
                </a:tc>
                <a:tc>
                  <a:txBody>
                    <a:bodyPr/>
                    <a:lstStyle/>
                    <a:p>
                      <a:pPr marL="0" marR="0">
                        <a:lnSpc>
                          <a:spcPct val="115000"/>
                        </a:lnSpc>
                        <a:spcBef>
                          <a:spcPts val="0"/>
                        </a:spcBef>
                        <a:spcAft>
                          <a:spcPts val="0"/>
                        </a:spcAft>
                      </a:pPr>
                      <a:r>
                        <a:rPr lang="en-US" sz="1600">
                          <a:effectLst/>
                        </a:rPr>
                        <a:t>China</a:t>
                      </a:r>
                      <a:endParaRPr lang="en-US" sz="1600">
                        <a:effectLst/>
                        <a:latin typeface="Cambria" panose="02040503050406030204" pitchFamily="18" charset="0"/>
                        <a:ea typeface="MS Mincho" panose="02020609040205080304" pitchFamily="49" charset="-128"/>
                        <a:cs typeface="Arial" panose="020B0604020202020204" pitchFamily="34" charset="0"/>
                      </a:endParaRPr>
                    </a:p>
                  </a:txBody>
                  <a:tcPr marL="19110" marR="19110" marT="0" marB="0"/>
                </a:tc>
                <a:tc>
                  <a:txBody>
                    <a:bodyPr/>
                    <a:lstStyle/>
                    <a:p>
                      <a:pPr marL="0" marR="0">
                        <a:lnSpc>
                          <a:spcPct val="115000"/>
                        </a:lnSpc>
                        <a:spcBef>
                          <a:spcPts val="0"/>
                        </a:spcBef>
                        <a:spcAft>
                          <a:spcPts val="0"/>
                        </a:spcAft>
                      </a:pPr>
                      <a:r>
                        <a:rPr lang="en-US" sz="1200">
                          <a:effectLst/>
                        </a:rPr>
                        <a:t>Impact of Congenital Uterine Anomalies on Reproductive Outcomes of IVF/ICSI-ET</a:t>
                      </a:r>
                      <a:endParaRPr lang="en-US" sz="1200">
                        <a:effectLst/>
                        <a:latin typeface="Cambria" panose="02040503050406030204" pitchFamily="18" charset="0"/>
                        <a:ea typeface="MS Mincho" panose="02020609040205080304" pitchFamily="49" charset="-128"/>
                        <a:cs typeface="Arial" panose="020B0604020202020204" pitchFamily="34" charset="0"/>
                      </a:endParaRPr>
                    </a:p>
                  </a:txBody>
                  <a:tcPr marL="19110" marR="19110" marT="0" marB="0"/>
                </a:tc>
                <a:tc>
                  <a:txBody>
                    <a:bodyPr/>
                    <a:lstStyle/>
                    <a:p>
                      <a:pPr marL="0" marR="0">
                        <a:lnSpc>
                          <a:spcPct val="115000"/>
                        </a:lnSpc>
                        <a:spcBef>
                          <a:spcPts val="0"/>
                        </a:spcBef>
                        <a:spcAft>
                          <a:spcPts val="0"/>
                        </a:spcAft>
                      </a:pPr>
                      <a:r>
                        <a:rPr lang="en-US" sz="1200">
                          <a:effectLst/>
                        </a:rPr>
                        <a:t>Retrospective Cohort; 1,428 women with CUA vs 4,200 controls</a:t>
                      </a:r>
                      <a:endParaRPr lang="en-US" sz="1200">
                        <a:effectLst/>
                        <a:latin typeface="Cambria" panose="02040503050406030204" pitchFamily="18" charset="0"/>
                        <a:ea typeface="MS Mincho" panose="02020609040205080304" pitchFamily="49" charset="-128"/>
                        <a:cs typeface="Arial" panose="020B0604020202020204" pitchFamily="34" charset="0"/>
                      </a:endParaRPr>
                    </a:p>
                  </a:txBody>
                  <a:tcPr marL="19110" marR="19110" marT="0" marB="0"/>
                </a:tc>
                <a:tc>
                  <a:txBody>
                    <a:bodyPr/>
                    <a:lstStyle/>
                    <a:p>
                      <a:pPr marL="0" marR="0">
                        <a:lnSpc>
                          <a:spcPct val="115000"/>
                        </a:lnSpc>
                        <a:spcBef>
                          <a:spcPts val="0"/>
                        </a:spcBef>
                        <a:spcAft>
                          <a:spcPts val="0"/>
                        </a:spcAft>
                      </a:pPr>
                      <a:r>
                        <a:rPr lang="en-US" sz="1050">
                          <a:effectLst/>
                        </a:rPr>
                        <a:t>Septate uterus was associated with lower implantation and live birth rates and higher miscarriage rates. Fusion defects (bicornuate/unicornuate) were associated with increased preterm delivery and obstetric complications.</a:t>
                      </a:r>
                      <a:endParaRPr lang="en-US" sz="1050">
                        <a:effectLst/>
                        <a:latin typeface="Cambria" panose="02040503050406030204" pitchFamily="18" charset="0"/>
                        <a:ea typeface="MS Mincho" panose="02020609040205080304" pitchFamily="49" charset="-128"/>
                        <a:cs typeface="Arial" panose="020B0604020202020204" pitchFamily="34" charset="0"/>
                      </a:endParaRPr>
                    </a:p>
                  </a:txBody>
                  <a:tcPr marL="19110" marR="19110" marT="0" marB="0"/>
                </a:tc>
                <a:extLst>
                  <a:ext uri="{0D108BD9-81ED-4DB2-BD59-A6C34878D82A}">
                    <a16:rowId xmlns:a16="http://schemas.microsoft.com/office/drawing/2014/main" val="2511297911"/>
                  </a:ext>
                </a:extLst>
              </a:tr>
              <a:tr h="1020684">
                <a:tc>
                  <a:txBody>
                    <a:bodyPr/>
                    <a:lstStyle/>
                    <a:p>
                      <a:pPr marL="0" marR="0">
                        <a:lnSpc>
                          <a:spcPct val="115000"/>
                        </a:lnSpc>
                        <a:spcBef>
                          <a:spcPts val="0"/>
                        </a:spcBef>
                        <a:spcAft>
                          <a:spcPts val="0"/>
                        </a:spcAft>
                      </a:pPr>
                      <a:r>
                        <a:rPr lang="en-US" sz="1600">
                          <a:effectLst/>
                        </a:rPr>
                        <a:t>Caballero Campo M et al. (2024)</a:t>
                      </a:r>
                      <a:endParaRPr lang="en-US" sz="1600">
                        <a:effectLst/>
                        <a:latin typeface="Cambria" panose="02040503050406030204" pitchFamily="18" charset="0"/>
                        <a:ea typeface="MS Mincho" panose="02020609040205080304" pitchFamily="49" charset="-128"/>
                        <a:cs typeface="Arial" panose="020B0604020202020204" pitchFamily="34" charset="0"/>
                      </a:endParaRPr>
                    </a:p>
                  </a:txBody>
                  <a:tcPr marL="19110" marR="19110" marT="0" marB="0"/>
                </a:tc>
                <a:tc>
                  <a:txBody>
                    <a:bodyPr/>
                    <a:lstStyle/>
                    <a:p>
                      <a:pPr marL="0" marR="0">
                        <a:lnSpc>
                          <a:spcPct val="115000"/>
                        </a:lnSpc>
                        <a:spcBef>
                          <a:spcPts val="0"/>
                        </a:spcBef>
                        <a:spcAft>
                          <a:spcPts val="0"/>
                        </a:spcAft>
                      </a:pPr>
                      <a:r>
                        <a:rPr lang="en-US" sz="1600">
                          <a:effectLst/>
                        </a:rPr>
                        <a:t>Spain</a:t>
                      </a:r>
                      <a:endParaRPr lang="en-US" sz="1600">
                        <a:effectLst/>
                        <a:latin typeface="Cambria" panose="02040503050406030204" pitchFamily="18" charset="0"/>
                        <a:ea typeface="MS Mincho" panose="02020609040205080304" pitchFamily="49" charset="-128"/>
                        <a:cs typeface="Arial" panose="020B0604020202020204" pitchFamily="34" charset="0"/>
                      </a:endParaRPr>
                    </a:p>
                  </a:txBody>
                  <a:tcPr marL="19110" marR="19110" marT="0" marB="0"/>
                </a:tc>
                <a:tc>
                  <a:txBody>
                    <a:bodyPr/>
                    <a:lstStyle/>
                    <a:p>
                      <a:pPr marL="0" marR="0">
                        <a:lnSpc>
                          <a:spcPct val="115000"/>
                        </a:lnSpc>
                        <a:spcBef>
                          <a:spcPts val="0"/>
                        </a:spcBef>
                        <a:spcAft>
                          <a:spcPts val="0"/>
                        </a:spcAft>
                      </a:pPr>
                      <a:r>
                        <a:rPr lang="en-US" sz="1200">
                          <a:effectLst/>
                        </a:rPr>
                        <a:t>Impact of Congenital Uterine Anomalies on Obstetric and Perinatal Outcomes: Systematic Review and Meta-analysis</a:t>
                      </a:r>
                      <a:endParaRPr lang="en-US" sz="1200">
                        <a:effectLst/>
                        <a:latin typeface="Cambria" panose="02040503050406030204" pitchFamily="18" charset="0"/>
                        <a:ea typeface="MS Mincho" panose="02020609040205080304" pitchFamily="49" charset="-128"/>
                        <a:cs typeface="Arial" panose="020B0604020202020204" pitchFamily="34" charset="0"/>
                      </a:endParaRPr>
                    </a:p>
                  </a:txBody>
                  <a:tcPr marL="19110" marR="19110" marT="0" marB="0"/>
                </a:tc>
                <a:tc>
                  <a:txBody>
                    <a:bodyPr/>
                    <a:lstStyle/>
                    <a:p>
                      <a:pPr marL="0" marR="0">
                        <a:lnSpc>
                          <a:spcPct val="115000"/>
                        </a:lnSpc>
                        <a:spcBef>
                          <a:spcPts val="0"/>
                        </a:spcBef>
                        <a:spcAft>
                          <a:spcPts val="0"/>
                        </a:spcAft>
                      </a:pPr>
                      <a:r>
                        <a:rPr lang="en-US" sz="1200">
                          <a:effectLst/>
                        </a:rPr>
                        <a:t>Meta-analysis; ~32,000 pregnancies</a:t>
                      </a:r>
                      <a:endParaRPr lang="en-US" sz="1200">
                        <a:effectLst/>
                        <a:latin typeface="Cambria" panose="02040503050406030204" pitchFamily="18" charset="0"/>
                        <a:ea typeface="MS Mincho" panose="02020609040205080304" pitchFamily="49" charset="-128"/>
                        <a:cs typeface="Arial" panose="020B0604020202020204" pitchFamily="34" charset="0"/>
                      </a:endParaRPr>
                    </a:p>
                  </a:txBody>
                  <a:tcPr marL="19110" marR="19110" marT="0" marB="0"/>
                </a:tc>
                <a:tc>
                  <a:txBody>
                    <a:bodyPr/>
                    <a:lstStyle/>
                    <a:p>
                      <a:pPr marL="0" marR="0">
                        <a:lnSpc>
                          <a:spcPct val="115000"/>
                        </a:lnSpc>
                        <a:spcBef>
                          <a:spcPts val="0"/>
                        </a:spcBef>
                        <a:spcAft>
                          <a:spcPts val="0"/>
                        </a:spcAft>
                      </a:pPr>
                      <a:r>
                        <a:rPr lang="en-US" sz="1050">
                          <a:effectLst/>
                        </a:rPr>
                        <a:t>Unicornuate uterus demonstrated the highest rates of PPROM, preterm birth, and FGR. Septate uterus had the highest rate of recurrent pregnancy loss. Malpresentation was particularly common in bicornuate and didelphys uterus.</a:t>
                      </a:r>
                      <a:endParaRPr lang="en-US" sz="1050">
                        <a:effectLst/>
                        <a:latin typeface="Cambria" panose="02040503050406030204" pitchFamily="18" charset="0"/>
                        <a:ea typeface="MS Mincho" panose="02020609040205080304" pitchFamily="49" charset="-128"/>
                        <a:cs typeface="Arial" panose="020B0604020202020204" pitchFamily="34" charset="0"/>
                      </a:endParaRPr>
                    </a:p>
                  </a:txBody>
                  <a:tcPr marL="19110" marR="19110" marT="0" marB="0"/>
                </a:tc>
                <a:extLst>
                  <a:ext uri="{0D108BD9-81ED-4DB2-BD59-A6C34878D82A}">
                    <a16:rowId xmlns:a16="http://schemas.microsoft.com/office/drawing/2014/main" val="1374263808"/>
                  </a:ext>
                </a:extLst>
              </a:tr>
              <a:tr h="1074404">
                <a:tc>
                  <a:txBody>
                    <a:bodyPr/>
                    <a:lstStyle/>
                    <a:p>
                      <a:pPr marL="0" marR="0">
                        <a:lnSpc>
                          <a:spcPct val="115000"/>
                        </a:lnSpc>
                        <a:spcBef>
                          <a:spcPts val="0"/>
                        </a:spcBef>
                        <a:spcAft>
                          <a:spcPts val="0"/>
                        </a:spcAft>
                      </a:pPr>
                      <a:r>
                        <a:rPr lang="en-US" sz="1600">
                          <a:effectLst/>
                        </a:rPr>
                        <a:t>Fedele F et al. (2024)</a:t>
                      </a:r>
                      <a:endParaRPr lang="en-US" sz="1600">
                        <a:effectLst/>
                        <a:latin typeface="Cambria" panose="02040503050406030204" pitchFamily="18" charset="0"/>
                        <a:ea typeface="MS Mincho" panose="02020609040205080304" pitchFamily="49" charset="-128"/>
                        <a:cs typeface="Arial" panose="020B0604020202020204" pitchFamily="34" charset="0"/>
                      </a:endParaRPr>
                    </a:p>
                  </a:txBody>
                  <a:tcPr marL="19110" marR="19110" marT="0" marB="0"/>
                </a:tc>
                <a:tc>
                  <a:txBody>
                    <a:bodyPr/>
                    <a:lstStyle/>
                    <a:p>
                      <a:pPr marL="0" marR="0">
                        <a:lnSpc>
                          <a:spcPct val="115000"/>
                        </a:lnSpc>
                        <a:spcBef>
                          <a:spcPts val="0"/>
                        </a:spcBef>
                        <a:spcAft>
                          <a:spcPts val="0"/>
                        </a:spcAft>
                      </a:pPr>
                      <a:r>
                        <a:rPr lang="en-US" sz="1600" dirty="0">
                          <a:effectLst/>
                        </a:rPr>
                        <a:t>Italy</a:t>
                      </a:r>
                      <a:endParaRPr lang="en-US" sz="1600" dirty="0">
                        <a:effectLst/>
                        <a:latin typeface="Cambria" panose="02040503050406030204" pitchFamily="18" charset="0"/>
                        <a:ea typeface="MS Mincho" panose="02020609040205080304" pitchFamily="49" charset="-128"/>
                        <a:cs typeface="Arial" panose="020B0604020202020204" pitchFamily="34" charset="0"/>
                      </a:endParaRPr>
                    </a:p>
                  </a:txBody>
                  <a:tcPr marL="19110" marR="19110" marT="0" marB="0"/>
                </a:tc>
                <a:tc>
                  <a:txBody>
                    <a:bodyPr/>
                    <a:lstStyle/>
                    <a:p>
                      <a:pPr marL="0" marR="0">
                        <a:lnSpc>
                          <a:spcPct val="115000"/>
                        </a:lnSpc>
                        <a:spcBef>
                          <a:spcPts val="0"/>
                        </a:spcBef>
                        <a:spcAft>
                          <a:spcPts val="0"/>
                        </a:spcAft>
                      </a:pPr>
                      <a:r>
                        <a:rPr lang="en-US" sz="1200">
                          <a:effectLst/>
                        </a:rPr>
                        <a:t>Assisted Reproductive Technology Outcomes in Women with Congenital Uterine Anomalies: A Systematic Review</a:t>
                      </a:r>
                      <a:endParaRPr lang="en-US" sz="1200">
                        <a:effectLst/>
                        <a:latin typeface="Cambria" panose="02040503050406030204" pitchFamily="18" charset="0"/>
                        <a:ea typeface="MS Mincho" panose="02020609040205080304" pitchFamily="49" charset="-128"/>
                        <a:cs typeface="Arial" panose="020B0604020202020204" pitchFamily="34" charset="0"/>
                      </a:endParaRPr>
                    </a:p>
                  </a:txBody>
                  <a:tcPr marL="19110" marR="19110" marT="0" marB="0"/>
                </a:tc>
                <a:tc>
                  <a:txBody>
                    <a:bodyPr/>
                    <a:lstStyle/>
                    <a:p>
                      <a:pPr marL="0" marR="0">
                        <a:lnSpc>
                          <a:spcPct val="115000"/>
                        </a:lnSpc>
                        <a:spcBef>
                          <a:spcPts val="0"/>
                        </a:spcBef>
                        <a:spcAft>
                          <a:spcPts val="0"/>
                        </a:spcAft>
                      </a:pPr>
                      <a:r>
                        <a:rPr lang="en-US" sz="1200" dirty="0">
                          <a:effectLst/>
                        </a:rPr>
                        <a:t>Systematic Review; 38 studies, &gt;10,000 ART cycles</a:t>
                      </a:r>
                      <a:endParaRPr lang="en-US" sz="1200" dirty="0">
                        <a:effectLst/>
                        <a:latin typeface="Cambria" panose="02040503050406030204" pitchFamily="18" charset="0"/>
                        <a:ea typeface="MS Mincho" panose="02020609040205080304" pitchFamily="49" charset="-128"/>
                        <a:cs typeface="Arial" panose="020B0604020202020204" pitchFamily="34" charset="0"/>
                      </a:endParaRPr>
                    </a:p>
                  </a:txBody>
                  <a:tcPr marL="19110" marR="19110" marT="0" marB="0"/>
                </a:tc>
                <a:tc>
                  <a:txBody>
                    <a:bodyPr/>
                    <a:lstStyle/>
                    <a:p>
                      <a:pPr marL="0" marR="0">
                        <a:lnSpc>
                          <a:spcPct val="115000"/>
                        </a:lnSpc>
                        <a:spcBef>
                          <a:spcPts val="0"/>
                        </a:spcBef>
                        <a:spcAft>
                          <a:spcPts val="0"/>
                        </a:spcAft>
                      </a:pPr>
                      <a:r>
                        <a:rPr lang="en-US" sz="1050" dirty="0">
                          <a:effectLst/>
                        </a:rPr>
                        <a:t>Women with septate uterus had reduced clinical pregnancy and live birth rates after ART. </a:t>
                      </a:r>
                      <a:r>
                        <a:rPr lang="en-US" sz="1050" dirty="0" err="1">
                          <a:effectLst/>
                        </a:rPr>
                        <a:t>Bicornuate</a:t>
                      </a:r>
                      <a:r>
                        <a:rPr lang="en-US" sz="1050" dirty="0">
                          <a:effectLst/>
                        </a:rPr>
                        <a:t> and didelphys uterus showed acceptable conception rates but persistent obstetric complications including preterm birth and cesarean section.</a:t>
                      </a:r>
                      <a:endParaRPr lang="en-US" sz="1050" dirty="0">
                        <a:effectLst/>
                        <a:latin typeface="Cambria" panose="02040503050406030204" pitchFamily="18" charset="0"/>
                        <a:ea typeface="MS Mincho" panose="02020609040205080304" pitchFamily="49" charset="-128"/>
                        <a:cs typeface="Arial" panose="020B0604020202020204" pitchFamily="34" charset="0"/>
                      </a:endParaRPr>
                    </a:p>
                  </a:txBody>
                  <a:tcPr marL="19110" marR="19110" marT="0" marB="0"/>
                </a:tc>
                <a:extLst>
                  <a:ext uri="{0D108BD9-81ED-4DB2-BD59-A6C34878D82A}">
                    <a16:rowId xmlns:a16="http://schemas.microsoft.com/office/drawing/2014/main" val="2323175665"/>
                  </a:ext>
                </a:extLst>
              </a:tr>
            </a:tbl>
          </a:graphicData>
        </a:graphic>
      </p:graphicFrame>
    </p:spTree>
    <p:extLst>
      <p:ext uri="{BB962C8B-B14F-4D97-AF65-F5344CB8AC3E}">
        <p14:creationId xmlns:p14="http://schemas.microsoft.com/office/powerpoint/2010/main" val="285264743"/>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5131" y="365125"/>
            <a:ext cx="3553097" cy="5173526"/>
          </a:xfrm>
        </p:spPr>
        <p:txBody>
          <a:bodyPr/>
          <a:lstStyle/>
          <a:p>
            <a:r>
              <a:rPr lang="en-US" dirty="0"/>
              <a:t>Treatment of congenital malformations</a:t>
            </a:r>
            <a:br>
              <a:rPr lang="en-US" dirty="0"/>
            </a:br>
            <a:endParaRPr lang="en-US" dirty="0"/>
          </a:p>
        </p:txBody>
      </p:sp>
      <p:pic>
        <p:nvPicPr>
          <p:cNvPr id="5" name="Content Placeholder 4"/>
          <p:cNvPicPr>
            <a:picLocks noGrp="1" noChangeAspect="1"/>
          </p:cNvPicPr>
          <p:nvPr>
            <p:ph idx="1"/>
          </p:nvPr>
        </p:nvPicPr>
        <p:blipFill>
          <a:blip r:embed="rId2"/>
          <a:stretch>
            <a:fillRect/>
          </a:stretch>
        </p:blipFill>
        <p:spPr>
          <a:xfrm>
            <a:off x="3670663" y="0"/>
            <a:ext cx="6087291" cy="6491884"/>
          </a:xfrm>
          <a:prstGeom prst="rect">
            <a:avLst/>
          </a:prstGeom>
        </p:spPr>
      </p:pic>
      <p:sp>
        <p:nvSpPr>
          <p:cNvPr id="4" name="Footer Placeholder 3"/>
          <p:cNvSpPr>
            <a:spLocks noGrp="1"/>
          </p:cNvSpPr>
          <p:nvPr>
            <p:ph type="ftr" sz="quarter" idx="11"/>
          </p:nvPr>
        </p:nvSpPr>
        <p:spPr>
          <a:xfrm>
            <a:off x="838200" y="6492875"/>
            <a:ext cx="9546771" cy="365125"/>
          </a:xfrm>
        </p:spPr>
        <p:txBody>
          <a:bodyPr/>
          <a:lstStyle/>
          <a:p>
            <a:r>
              <a:rPr lang="en-US" dirty="0" err="1"/>
              <a:t>Brucker</a:t>
            </a:r>
            <a:r>
              <a:rPr lang="en-US" dirty="0"/>
              <a:t> SY, </a:t>
            </a:r>
            <a:r>
              <a:rPr lang="en-US" dirty="0" err="1"/>
              <a:t>Rall</a:t>
            </a:r>
            <a:r>
              <a:rPr lang="en-US" dirty="0"/>
              <a:t> K, Campo R, </a:t>
            </a:r>
            <a:r>
              <a:rPr lang="en-US" dirty="0" err="1"/>
              <a:t>Oppelt</a:t>
            </a:r>
            <a:r>
              <a:rPr lang="en-US" dirty="0"/>
              <a:t> P, Isaacson </a:t>
            </a:r>
            <a:r>
              <a:rPr lang="en-US" dirty="0" err="1" smtClean="0"/>
              <a:t>K.Treatment</a:t>
            </a:r>
            <a:r>
              <a:rPr lang="en-US" dirty="0" smtClean="0"/>
              <a:t> </a:t>
            </a:r>
            <a:r>
              <a:rPr lang="en-US" dirty="0"/>
              <a:t>of congenital malformations. </a:t>
            </a:r>
            <a:r>
              <a:rPr lang="en-US" dirty="0" err="1"/>
              <a:t>Semin</a:t>
            </a:r>
            <a:r>
              <a:rPr lang="en-US" dirty="0"/>
              <a:t> </a:t>
            </a:r>
            <a:r>
              <a:rPr lang="en-US" dirty="0" err="1"/>
              <a:t>Reprod</a:t>
            </a:r>
            <a:r>
              <a:rPr lang="en-US" dirty="0"/>
              <a:t> </a:t>
            </a:r>
            <a:r>
              <a:rPr lang="en-US" dirty="0" smtClean="0"/>
              <a:t>Med.2011;29(2</a:t>
            </a:r>
            <a:r>
              <a:rPr lang="en-US" dirty="0"/>
              <a:t>):101­12.</a:t>
            </a:r>
            <a:br>
              <a:rPr lang="en-US" dirty="0"/>
            </a:br>
            <a:endParaRPr lang="en-US" dirty="0"/>
          </a:p>
        </p:txBody>
      </p:sp>
    </p:spTree>
    <p:extLst>
      <p:ext uri="{BB962C8B-B14F-4D97-AF65-F5344CB8AC3E}">
        <p14:creationId xmlns:p14="http://schemas.microsoft.com/office/powerpoint/2010/main" val="2701857333"/>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b="1" dirty="0"/>
              <a:t>Recent Studies on Treatment of Müllerian Anomalies</a:t>
            </a:r>
            <a:r>
              <a:rPr lang="en-US" b="1" dirty="0"/>
              <a:t/>
            </a:r>
            <a:br>
              <a:rPr lang="en-US" b="1" dirty="0"/>
            </a:b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74607321"/>
              </p:ext>
            </p:extLst>
          </p:nvPr>
        </p:nvGraphicFramePr>
        <p:xfrm>
          <a:off x="838194" y="1335357"/>
          <a:ext cx="10515606" cy="4066032"/>
        </p:xfrm>
        <a:graphic>
          <a:graphicData uri="http://schemas.openxmlformats.org/drawingml/2006/table">
            <a:tbl>
              <a:tblPr firstRow="1" firstCol="1" bandRow="1">
                <a:tableStyleId>{5C22544A-7EE6-4342-B048-85BDC9FD1C3A}</a:tableStyleId>
              </a:tblPr>
              <a:tblGrid>
                <a:gridCol w="1752601">
                  <a:extLst>
                    <a:ext uri="{9D8B030D-6E8A-4147-A177-3AD203B41FA5}">
                      <a16:colId xmlns:a16="http://schemas.microsoft.com/office/drawing/2014/main" val="3558189805"/>
                    </a:ext>
                  </a:extLst>
                </a:gridCol>
                <a:gridCol w="1752601">
                  <a:extLst>
                    <a:ext uri="{9D8B030D-6E8A-4147-A177-3AD203B41FA5}">
                      <a16:colId xmlns:a16="http://schemas.microsoft.com/office/drawing/2014/main" val="2041697757"/>
                    </a:ext>
                  </a:extLst>
                </a:gridCol>
                <a:gridCol w="1752601">
                  <a:extLst>
                    <a:ext uri="{9D8B030D-6E8A-4147-A177-3AD203B41FA5}">
                      <a16:colId xmlns:a16="http://schemas.microsoft.com/office/drawing/2014/main" val="3276440583"/>
                    </a:ext>
                  </a:extLst>
                </a:gridCol>
                <a:gridCol w="1752601">
                  <a:extLst>
                    <a:ext uri="{9D8B030D-6E8A-4147-A177-3AD203B41FA5}">
                      <a16:colId xmlns:a16="http://schemas.microsoft.com/office/drawing/2014/main" val="4247925952"/>
                    </a:ext>
                  </a:extLst>
                </a:gridCol>
                <a:gridCol w="1752601">
                  <a:extLst>
                    <a:ext uri="{9D8B030D-6E8A-4147-A177-3AD203B41FA5}">
                      <a16:colId xmlns:a16="http://schemas.microsoft.com/office/drawing/2014/main" val="4054529930"/>
                    </a:ext>
                  </a:extLst>
                </a:gridCol>
                <a:gridCol w="1752601">
                  <a:extLst>
                    <a:ext uri="{9D8B030D-6E8A-4147-A177-3AD203B41FA5}">
                      <a16:colId xmlns:a16="http://schemas.microsoft.com/office/drawing/2014/main" val="3822137486"/>
                    </a:ext>
                  </a:extLst>
                </a:gridCol>
              </a:tblGrid>
              <a:tr h="147503">
                <a:tc>
                  <a:txBody>
                    <a:bodyPr/>
                    <a:lstStyle/>
                    <a:p>
                      <a:pPr marL="0" marR="0">
                        <a:lnSpc>
                          <a:spcPct val="115000"/>
                        </a:lnSpc>
                        <a:spcBef>
                          <a:spcPts val="0"/>
                        </a:spcBef>
                        <a:spcAft>
                          <a:spcPts val="0"/>
                        </a:spcAft>
                      </a:pPr>
                      <a:r>
                        <a:rPr lang="en-US" sz="1200">
                          <a:effectLst/>
                        </a:rPr>
                        <a:t>Author (Year)</a:t>
                      </a:r>
                      <a:endParaRPr lang="en-US" sz="1200">
                        <a:effectLst/>
                        <a:latin typeface="Cambria" panose="02040503050406030204" pitchFamily="18" charset="0"/>
                        <a:ea typeface="MS Mincho" panose="02020609040205080304" pitchFamily="49" charset="-128"/>
                        <a:cs typeface="Arial" panose="020B0604020202020204" pitchFamily="34" charset="0"/>
                      </a:endParaRPr>
                    </a:p>
                  </a:txBody>
                  <a:tcPr marL="26236" marR="26236" marT="0" marB="0"/>
                </a:tc>
                <a:tc>
                  <a:txBody>
                    <a:bodyPr/>
                    <a:lstStyle/>
                    <a:p>
                      <a:pPr marL="0" marR="0">
                        <a:lnSpc>
                          <a:spcPct val="115000"/>
                        </a:lnSpc>
                        <a:spcBef>
                          <a:spcPts val="0"/>
                        </a:spcBef>
                        <a:spcAft>
                          <a:spcPts val="0"/>
                        </a:spcAft>
                      </a:pPr>
                      <a:r>
                        <a:rPr lang="en-US" sz="1200">
                          <a:effectLst/>
                        </a:rPr>
                        <a:t>Country</a:t>
                      </a:r>
                      <a:endParaRPr lang="en-US" sz="1200">
                        <a:effectLst/>
                        <a:latin typeface="Cambria" panose="02040503050406030204" pitchFamily="18" charset="0"/>
                        <a:ea typeface="MS Mincho" panose="02020609040205080304" pitchFamily="49" charset="-128"/>
                        <a:cs typeface="Arial" panose="020B0604020202020204" pitchFamily="34" charset="0"/>
                      </a:endParaRPr>
                    </a:p>
                  </a:txBody>
                  <a:tcPr marL="26236" marR="26236" marT="0" marB="0"/>
                </a:tc>
                <a:tc>
                  <a:txBody>
                    <a:bodyPr/>
                    <a:lstStyle/>
                    <a:p>
                      <a:pPr marL="0" marR="0">
                        <a:lnSpc>
                          <a:spcPct val="115000"/>
                        </a:lnSpc>
                        <a:spcBef>
                          <a:spcPts val="0"/>
                        </a:spcBef>
                        <a:spcAft>
                          <a:spcPts val="0"/>
                        </a:spcAft>
                      </a:pPr>
                      <a:r>
                        <a:rPr lang="en-US" sz="1200">
                          <a:effectLst/>
                        </a:rPr>
                        <a:t>Study Title</a:t>
                      </a:r>
                      <a:endParaRPr lang="en-US" sz="1200">
                        <a:effectLst/>
                        <a:latin typeface="Cambria" panose="02040503050406030204" pitchFamily="18" charset="0"/>
                        <a:ea typeface="MS Mincho" panose="02020609040205080304" pitchFamily="49" charset="-128"/>
                        <a:cs typeface="Arial" panose="020B0604020202020204" pitchFamily="34" charset="0"/>
                      </a:endParaRPr>
                    </a:p>
                  </a:txBody>
                  <a:tcPr marL="26236" marR="26236" marT="0" marB="0"/>
                </a:tc>
                <a:tc>
                  <a:txBody>
                    <a:bodyPr/>
                    <a:lstStyle/>
                    <a:p>
                      <a:pPr marL="0" marR="0">
                        <a:lnSpc>
                          <a:spcPct val="115000"/>
                        </a:lnSpc>
                        <a:spcBef>
                          <a:spcPts val="0"/>
                        </a:spcBef>
                        <a:spcAft>
                          <a:spcPts val="0"/>
                        </a:spcAft>
                      </a:pPr>
                      <a:r>
                        <a:rPr lang="en-US" sz="1200">
                          <a:effectLst/>
                        </a:rPr>
                        <a:t>Sample Size</a:t>
                      </a:r>
                      <a:endParaRPr lang="en-US" sz="1200">
                        <a:effectLst/>
                        <a:latin typeface="Cambria" panose="02040503050406030204" pitchFamily="18" charset="0"/>
                        <a:ea typeface="MS Mincho" panose="02020609040205080304" pitchFamily="49" charset="-128"/>
                        <a:cs typeface="Arial" panose="020B0604020202020204" pitchFamily="34" charset="0"/>
                      </a:endParaRPr>
                    </a:p>
                  </a:txBody>
                  <a:tcPr marL="26236" marR="26236" marT="0" marB="0"/>
                </a:tc>
                <a:tc>
                  <a:txBody>
                    <a:bodyPr/>
                    <a:lstStyle/>
                    <a:p>
                      <a:pPr marL="0" marR="0">
                        <a:lnSpc>
                          <a:spcPct val="115000"/>
                        </a:lnSpc>
                        <a:spcBef>
                          <a:spcPts val="0"/>
                        </a:spcBef>
                        <a:spcAft>
                          <a:spcPts val="0"/>
                        </a:spcAft>
                      </a:pPr>
                      <a:r>
                        <a:rPr lang="en-US" sz="1200">
                          <a:effectLst/>
                        </a:rPr>
                        <a:t>Treatment Method</a:t>
                      </a:r>
                      <a:endParaRPr lang="en-US" sz="1200">
                        <a:effectLst/>
                        <a:latin typeface="Cambria" panose="02040503050406030204" pitchFamily="18" charset="0"/>
                        <a:ea typeface="MS Mincho" panose="02020609040205080304" pitchFamily="49" charset="-128"/>
                        <a:cs typeface="Arial" panose="020B0604020202020204" pitchFamily="34" charset="0"/>
                      </a:endParaRPr>
                    </a:p>
                  </a:txBody>
                  <a:tcPr marL="26236" marR="26236" marT="0" marB="0"/>
                </a:tc>
                <a:tc>
                  <a:txBody>
                    <a:bodyPr/>
                    <a:lstStyle/>
                    <a:p>
                      <a:pPr marL="0" marR="0">
                        <a:lnSpc>
                          <a:spcPct val="115000"/>
                        </a:lnSpc>
                        <a:spcBef>
                          <a:spcPts val="0"/>
                        </a:spcBef>
                        <a:spcAft>
                          <a:spcPts val="0"/>
                        </a:spcAft>
                      </a:pPr>
                      <a:r>
                        <a:rPr lang="en-US" sz="1200">
                          <a:effectLst/>
                        </a:rPr>
                        <a:t>Main Results</a:t>
                      </a:r>
                      <a:endParaRPr lang="en-US" sz="1200">
                        <a:effectLst/>
                        <a:latin typeface="Cambria" panose="02040503050406030204" pitchFamily="18" charset="0"/>
                        <a:ea typeface="MS Mincho" panose="02020609040205080304" pitchFamily="49" charset="-128"/>
                        <a:cs typeface="Arial" panose="020B0604020202020204" pitchFamily="34" charset="0"/>
                      </a:endParaRPr>
                    </a:p>
                  </a:txBody>
                  <a:tcPr marL="26236" marR="26236" marT="0" marB="0"/>
                </a:tc>
                <a:extLst>
                  <a:ext uri="{0D108BD9-81ED-4DB2-BD59-A6C34878D82A}">
                    <a16:rowId xmlns:a16="http://schemas.microsoft.com/office/drawing/2014/main" val="2779044179"/>
                  </a:ext>
                </a:extLst>
              </a:tr>
              <a:tr h="958769">
                <a:tc>
                  <a:txBody>
                    <a:bodyPr/>
                    <a:lstStyle/>
                    <a:p>
                      <a:pPr marL="0" marR="0">
                        <a:lnSpc>
                          <a:spcPct val="115000"/>
                        </a:lnSpc>
                        <a:spcBef>
                          <a:spcPts val="0"/>
                        </a:spcBef>
                        <a:spcAft>
                          <a:spcPts val="0"/>
                        </a:spcAft>
                      </a:pPr>
                      <a:r>
                        <a:rPr lang="en-US" sz="1800" dirty="0" err="1">
                          <a:effectLst/>
                        </a:rPr>
                        <a:t>Abuzeid</a:t>
                      </a:r>
                      <a:r>
                        <a:rPr lang="en-US" sz="1800" dirty="0">
                          <a:effectLst/>
                        </a:rPr>
                        <a:t> O et al. (2024)</a:t>
                      </a:r>
                      <a:endParaRPr lang="en-US" sz="1800" dirty="0">
                        <a:effectLst/>
                        <a:latin typeface="Cambria" panose="02040503050406030204" pitchFamily="18" charset="0"/>
                        <a:ea typeface="MS Mincho" panose="02020609040205080304" pitchFamily="49" charset="-128"/>
                        <a:cs typeface="Arial" panose="020B0604020202020204" pitchFamily="34" charset="0"/>
                      </a:endParaRPr>
                    </a:p>
                  </a:txBody>
                  <a:tcPr marL="26236" marR="26236" marT="0" marB="0"/>
                </a:tc>
                <a:tc>
                  <a:txBody>
                    <a:bodyPr/>
                    <a:lstStyle/>
                    <a:p>
                      <a:pPr marL="0" marR="0">
                        <a:lnSpc>
                          <a:spcPct val="115000"/>
                        </a:lnSpc>
                        <a:spcBef>
                          <a:spcPts val="0"/>
                        </a:spcBef>
                        <a:spcAft>
                          <a:spcPts val="0"/>
                        </a:spcAft>
                      </a:pPr>
                      <a:r>
                        <a:rPr lang="en-US" sz="1800">
                          <a:effectLst/>
                        </a:rPr>
                        <a:t>USA</a:t>
                      </a:r>
                      <a:endParaRPr lang="en-US" sz="1800">
                        <a:effectLst/>
                        <a:latin typeface="Cambria" panose="02040503050406030204" pitchFamily="18" charset="0"/>
                        <a:ea typeface="MS Mincho" panose="02020609040205080304" pitchFamily="49" charset="-128"/>
                        <a:cs typeface="Arial" panose="020B0604020202020204" pitchFamily="34" charset="0"/>
                      </a:endParaRPr>
                    </a:p>
                  </a:txBody>
                  <a:tcPr marL="26236" marR="26236" marT="0" marB="0"/>
                </a:tc>
                <a:tc>
                  <a:txBody>
                    <a:bodyPr/>
                    <a:lstStyle/>
                    <a:p>
                      <a:pPr marL="0" marR="0">
                        <a:lnSpc>
                          <a:spcPct val="115000"/>
                        </a:lnSpc>
                        <a:spcBef>
                          <a:spcPts val="0"/>
                        </a:spcBef>
                        <a:spcAft>
                          <a:spcPts val="0"/>
                        </a:spcAft>
                      </a:pPr>
                      <a:r>
                        <a:rPr lang="en-US" sz="1200">
                          <a:effectLst/>
                        </a:rPr>
                        <a:t>Obstetric Outcomes of Singleton Birth After Hysteroscopic Septoplasty of Complete Uterine Septum</a:t>
                      </a:r>
                      <a:endParaRPr lang="en-US" sz="1200">
                        <a:effectLst/>
                        <a:latin typeface="Cambria" panose="02040503050406030204" pitchFamily="18" charset="0"/>
                        <a:ea typeface="MS Mincho" panose="02020609040205080304" pitchFamily="49" charset="-128"/>
                        <a:cs typeface="Arial" panose="020B0604020202020204" pitchFamily="34" charset="0"/>
                      </a:endParaRPr>
                    </a:p>
                  </a:txBody>
                  <a:tcPr marL="26236" marR="26236" marT="0" marB="0"/>
                </a:tc>
                <a:tc>
                  <a:txBody>
                    <a:bodyPr/>
                    <a:lstStyle/>
                    <a:p>
                      <a:pPr marL="0" marR="0">
                        <a:lnSpc>
                          <a:spcPct val="115000"/>
                        </a:lnSpc>
                        <a:spcBef>
                          <a:spcPts val="0"/>
                        </a:spcBef>
                        <a:spcAft>
                          <a:spcPts val="0"/>
                        </a:spcAft>
                      </a:pPr>
                      <a:r>
                        <a:rPr lang="en-US" sz="1600">
                          <a:effectLst/>
                        </a:rPr>
                        <a:t>112 patients</a:t>
                      </a:r>
                      <a:endParaRPr lang="en-US" sz="1600">
                        <a:effectLst/>
                        <a:latin typeface="Cambria" panose="02040503050406030204" pitchFamily="18" charset="0"/>
                        <a:ea typeface="MS Mincho" panose="02020609040205080304" pitchFamily="49" charset="-128"/>
                        <a:cs typeface="Arial" panose="020B0604020202020204" pitchFamily="34" charset="0"/>
                      </a:endParaRPr>
                    </a:p>
                  </a:txBody>
                  <a:tcPr marL="26236" marR="26236" marT="0" marB="0"/>
                </a:tc>
                <a:tc>
                  <a:txBody>
                    <a:bodyPr/>
                    <a:lstStyle/>
                    <a:p>
                      <a:pPr marL="0" marR="0">
                        <a:lnSpc>
                          <a:spcPct val="115000"/>
                        </a:lnSpc>
                        <a:spcBef>
                          <a:spcPts val="0"/>
                        </a:spcBef>
                        <a:spcAft>
                          <a:spcPts val="0"/>
                        </a:spcAft>
                      </a:pPr>
                      <a:r>
                        <a:rPr lang="en-US" sz="1600">
                          <a:effectLst/>
                        </a:rPr>
                        <a:t>Hysteroscopic septoplasty for complete septate uterus</a:t>
                      </a:r>
                      <a:endParaRPr lang="en-US" sz="1600">
                        <a:effectLst/>
                        <a:latin typeface="Cambria" panose="02040503050406030204" pitchFamily="18" charset="0"/>
                        <a:ea typeface="MS Mincho" panose="02020609040205080304" pitchFamily="49" charset="-128"/>
                        <a:cs typeface="Arial" panose="020B0604020202020204" pitchFamily="34" charset="0"/>
                      </a:endParaRPr>
                    </a:p>
                  </a:txBody>
                  <a:tcPr marL="26236" marR="26236" marT="0" marB="0"/>
                </a:tc>
                <a:tc>
                  <a:txBody>
                    <a:bodyPr/>
                    <a:lstStyle/>
                    <a:p>
                      <a:pPr marL="0" marR="0">
                        <a:lnSpc>
                          <a:spcPct val="115000"/>
                        </a:lnSpc>
                        <a:spcBef>
                          <a:spcPts val="0"/>
                        </a:spcBef>
                        <a:spcAft>
                          <a:spcPts val="0"/>
                        </a:spcAft>
                      </a:pPr>
                      <a:r>
                        <a:rPr lang="en-US" sz="1200">
                          <a:effectLst/>
                        </a:rPr>
                        <a:t>Favorable obstetric outcomes after septoplasty. No increase in cervical insufficiency or preterm birth after cervical septum incision.</a:t>
                      </a:r>
                      <a:endParaRPr lang="en-US" sz="1200">
                        <a:effectLst/>
                        <a:latin typeface="Cambria" panose="02040503050406030204" pitchFamily="18" charset="0"/>
                        <a:ea typeface="MS Mincho" panose="02020609040205080304" pitchFamily="49" charset="-128"/>
                        <a:cs typeface="Arial" panose="020B0604020202020204" pitchFamily="34" charset="0"/>
                      </a:endParaRPr>
                    </a:p>
                  </a:txBody>
                  <a:tcPr marL="26236" marR="26236" marT="0" marB="0"/>
                </a:tc>
                <a:extLst>
                  <a:ext uri="{0D108BD9-81ED-4DB2-BD59-A6C34878D82A}">
                    <a16:rowId xmlns:a16="http://schemas.microsoft.com/office/drawing/2014/main" val="1127844514"/>
                  </a:ext>
                </a:extLst>
              </a:tr>
              <a:tr h="1052613">
                <a:tc>
                  <a:txBody>
                    <a:bodyPr/>
                    <a:lstStyle/>
                    <a:p>
                      <a:pPr marL="0" marR="0">
                        <a:lnSpc>
                          <a:spcPct val="115000"/>
                        </a:lnSpc>
                        <a:spcBef>
                          <a:spcPts val="0"/>
                        </a:spcBef>
                        <a:spcAft>
                          <a:spcPts val="0"/>
                        </a:spcAft>
                      </a:pPr>
                      <a:r>
                        <a:rPr lang="en-US" sz="1800" dirty="0" err="1">
                          <a:effectLst/>
                        </a:rPr>
                        <a:t>Goidescu</a:t>
                      </a:r>
                      <a:r>
                        <a:rPr lang="en-US" sz="1800" dirty="0">
                          <a:effectLst/>
                        </a:rPr>
                        <a:t> IG et al. (2024)</a:t>
                      </a:r>
                      <a:endParaRPr lang="en-US" sz="1800" dirty="0">
                        <a:effectLst/>
                        <a:latin typeface="Cambria" panose="02040503050406030204" pitchFamily="18" charset="0"/>
                        <a:ea typeface="MS Mincho" panose="02020609040205080304" pitchFamily="49" charset="-128"/>
                        <a:cs typeface="Arial" panose="020B0604020202020204" pitchFamily="34" charset="0"/>
                      </a:endParaRPr>
                    </a:p>
                  </a:txBody>
                  <a:tcPr marL="26236" marR="26236" marT="0" marB="0"/>
                </a:tc>
                <a:tc>
                  <a:txBody>
                    <a:bodyPr/>
                    <a:lstStyle/>
                    <a:p>
                      <a:pPr marL="0" marR="0">
                        <a:lnSpc>
                          <a:spcPct val="115000"/>
                        </a:lnSpc>
                        <a:spcBef>
                          <a:spcPts val="0"/>
                        </a:spcBef>
                        <a:spcAft>
                          <a:spcPts val="0"/>
                        </a:spcAft>
                      </a:pPr>
                      <a:r>
                        <a:rPr lang="en-US" sz="1800">
                          <a:effectLst/>
                        </a:rPr>
                        <a:t>Romania</a:t>
                      </a:r>
                      <a:endParaRPr lang="en-US" sz="1800">
                        <a:effectLst/>
                        <a:latin typeface="Cambria" panose="02040503050406030204" pitchFamily="18" charset="0"/>
                        <a:ea typeface="MS Mincho" panose="02020609040205080304" pitchFamily="49" charset="-128"/>
                        <a:cs typeface="Arial" panose="020B0604020202020204" pitchFamily="34" charset="0"/>
                      </a:endParaRPr>
                    </a:p>
                  </a:txBody>
                  <a:tcPr marL="26236" marR="26236" marT="0" marB="0"/>
                </a:tc>
                <a:tc>
                  <a:txBody>
                    <a:bodyPr/>
                    <a:lstStyle/>
                    <a:p>
                      <a:pPr marL="0" marR="0">
                        <a:lnSpc>
                          <a:spcPct val="115000"/>
                        </a:lnSpc>
                        <a:spcBef>
                          <a:spcPts val="0"/>
                        </a:spcBef>
                        <a:spcAft>
                          <a:spcPts val="0"/>
                        </a:spcAft>
                      </a:pPr>
                      <a:r>
                        <a:rPr lang="en-US" sz="1200">
                          <a:effectLst/>
                        </a:rPr>
                        <a:t>Is Hysteroscopic Metroplasty Advisable for U2bC2V1 Malformation?</a:t>
                      </a:r>
                      <a:endParaRPr lang="en-US" sz="1200">
                        <a:effectLst/>
                        <a:latin typeface="Cambria" panose="02040503050406030204" pitchFamily="18" charset="0"/>
                        <a:ea typeface="MS Mincho" panose="02020609040205080304" pitchFamily="49" charset="-128"/>
                        <a:cs typeface="Arial" panose="020B0604020202020204" pitchFamily="34" charset="0"/>
                      </a:endParaRPr>
                    </a:p>
                  </a:txBody>
                  <a:tcPr marL="26236" marR="26236" marT="0" marB="0"/>
                </a:tc>
                <a:tc>
                  <a:txBody>
                    <a:bodyPr/>
                    <a:lstStyle/>
                    <a:p>
                      <a:pPr marL="0" marR="0">
                        <a:lnSpc>
                          <a:spcPct val="115000"/>
                        </a:lnSpc>
                        <a:spcBef>
                          <a:spcPts val="0"/>
                        </a:spcBef>
                        <a:spcAft>
                          <a:spcPts val="0"/>
                        </a:spcAft>
                      </a:pPr>
                      <a:r>
                        <a:rPr lang="en-US" sz="1600">
                          <a:effectLst/>
                        </a:rPr>
                        <a:t>3 cases</a:t>
                      </a:r>
                      <a:endParaRPr lang="en-US" sz="1600">
                        <a:effectLst/>
                        <a:latin typeface="Cambria" panose="02040503050406030204" pitchFamily="18" charset="0"/>
                        <a:ea typeface="MS Mincho" panose="02020609040205080304" pitchFamily="49" charset="-128"/>
                        <a:cs typeface="Arial" panose="020B0604020202020204" pitchFamily="34" charset="0"/>
                      </a:endParaRPr>
                    </a:p>
                  </a:txBody>
                  <a:tcPr marL="26236" marR="26236" marT="0" marB="0"/>
                </a:tc>
                <a:tc>
                  <a:txBody>
                    <a:bodyPr/>
                    <a:lstStyle/>
                    <a:p>
                      <a:pPr marL="0" marR="0">
                        <a:lnSpc>
                          <a:spcPct val="115000"/>
                        </a:lnSpc>
                        <a:spcBef>
                          <a:spcPts val="0"/>
                        </a:spcBef>
                        <a:spcAft>
                          <a:spcPts val="0"/>
                        </a:spcAft>
                      </a:pPr>
                      <a:r>
                        <a:rPr lang="en-US" sz="1600">
                          <a:effectLst/>
                        </a:rPr>
                        <a:t>Hysteroscopic metroplasty + vaginal septum resection</a:t>
                      </a:r>
                      <a:endParaRPr lang="en-US" sz="1600">
                        <a:effectLst/>
                        <a:latin typeface="Cambria" panose="02040503050406030204" pitchFamily="18" charset="0"/>
                        <a:ea typeface="MS Mincho" panose="02020609040205080304" pitchFamily="49" charset="-128"/>
                        <a:cs typeface="Arial" panose="020B0604020202020204" pitchFamily="34" charset="0"/>
                      </a:endParaRPr>
                    </a:p>
                  </a:txBody>
                  <a:tcPr marL="26236" marR="26236" marT="0" marB="0"/>
                </a:tc>
                <a:tc>
                  <a:txBody>
                    <a:bodyPr/>
                    <a:lstStyle/>
                    <a:p>
                      <a:pPr marL="0" marR="0">
                        <a:lnSpc>
                          <a:spcPct val="115000"/>
                        </a:lnSpc>
                        <a:spcBef>
                          <a:spcPts val="0"/>
                        </a:spcBef>
                        <a:spcAft>
                          <a:spcPts val="0"/>
                        </a:spcAft>
                      </a:pPr>
                      <a:r>
                        <a:rPr lang="en-US" sz="1200">
                          <a:effectLst/>
                        </a:rPr>
                        <a:t>All patients conceived after surgery with improvement in fertility and reduction in dyspareunia/dysmenorrhea.</a:t>
                      </a:r>
                      <a:endParaRPr lang="en-US" sz="1200">
                        <a:effectLst/>
                        <a:latin typeface="Cambria" panose="02040503050406030204" pitchFamily="18" charset="0"/>
                        <a:ea typeface="MS Mincho" panose="02020609040205080304" pitchFamily="49" charset="-128"/>
                        <a:cs typeface="Arial" panose="020B0604020202020204" pitchFamily="34" charset="0"/>
                      </a:endParaRPr>
                    </a:p>
                  </a:txBody>
                  <a:tcPr marL="26236" marR="26236" marT="0" marB="0"/>
                </a:tc>
                <a:extLst>
                  <a:ext uri="{0D108BD9-81ED-4DB2-BD59-A6C34878D82A}">
                    <a16:rowId xmlns:a16="http://schemas.microsoft.com/office/drawing/2014/main" val="1471547207"/>
                  </a:ext>
                </a:extLst>
              </a:tr>
              <a:tr h="1327527">
                <a:tc>
                  <a:txBody>
                    <a:bodyPr/>
                    <a:lstStyle/>
                    <a:p>
                      <a:pPr marL="0" marR="0">
                        <a:lnSpc>
                          <a:spcPct val="115000"/>
                        </a:lnSpc>
                        <a:spcBef>
                          <a:spcPts val="0"/>
                        </a:spcBef>
                        <a:spcAft>
                          <a:spcPts val="0"/>
                        </a:spcAft>
                      </a:pPr>
                      <a:r>
                        <a:rPr lang="en-US" sz="1800">
                          <a:effectLst/>
                        </a:rPr>
                        <a:t>Xiong W et al. (2024)</a:t>
                      </a:r>
                      <a:endParaRPr lang="en-US" sz="1800">
                        <a:effectLst/>
                        <a:latin typeface="Cambria" panose="02040503050406030204" pitchFamily="18" charset="0"/>
                        <a:ea typeface="MS Mincho" panose="02020609040205080304" pitchFamily="49" charset="-128"/>
                        <a:cs typeface="Arial" panose="020B0604020202020204" pitchFamily="34" charset="0"/>
                      </a:endParaRPr>
                    </a:p>
                  </a:txBody>
                  <a:tcPr marL="26236" marR="26236" marT="0" marB="0"/>
                </a:tc>
                <a:tc>
                  <a:txBody>
                    <a:bodyPr/>
                    <a:lstStyle/>
                    <a:p>
                      <a:pPr marL="0" marR="0">
                        <a:lnSpc>
                          <a:spcPct val="115000"/>
                        </a:lnSpc>
                        <a:spcBef>
                          <a:spcPts val="0"/>
                        </a:spcBef>
                        <a:spcAft>
                          <a:spcPts val="0"/>
                        </a:spcAft>
                      </a:pPr>
                      <a:r>
                        <a:rPr lang="en-US" sz="1800" dirty="0">
                          <a:effectLst/>
                        </a:rPr>
                        <a:t>China</a:t>
                      </a:r>
                      <a:endParaRPr lang="en-US" sz="1800" dirty="0">
                        <a:effectLst/>
                        <a:latin typeface="Cambria" panose="02040503050406030204" pitchFamily="18" charset="0"/>
                        <a:ea typeface="MS Mincho" panose="02020609040205080304" pitchFamily="49" charset="-128"/>
                        <a:cs typeface="Arial" panose="020B0604020202020204" pitchFamily="34" charset="0"/>
                      </a:endParaRPr>
                    </a:p>
                  </a:txBody>
                  <a:tcPr marL="26236" marR="26236" marT="0" marB="0"/>
                </a:tc>
                <a:tc>
                  <a:txBody>
                    <a:bodyPr/>
                    <a:lstStyle/>
                    <a:p>
                      <a:pPr marL="0" marR="0">
                        <a:lnSpc>
                          <a:spcPct val="115000"/>
                        </a:lnSpc>
                        <a:spcBef>
                          <a:spcPts val="0"/>
                        </a:spcBef>
                        <a:spcAft>
                          <a:spcPts val="0"/>
                        </a:spcAft>
                      </a:pPr>
                      <a:r>
                        <a:rPr lang="en-US" sz="1200">
                          <a:effectLst/>
                        </a:rPr>
                        <a:t>Comparison of Clinical Outcomes and Second-Look Hysteroscopy of the Complete and Incomplete Septate Uterus After Hysteroscopic Septoplasty</a:t>
                      </a:r>
                      <a:endParaRPr lang="en-US" sz="1200">
                        <a:effectLst/>
                        <a:latin typeface="Cambria" panose="02040503050406030204" pitchFamily="18" charset="0"/>
                        <a:ea typeface="MS Mincho" panose="02020609040205080304" pitchFamily="49" charset="-128"/>
                        <a:cs typeface="Arial" panose="020B0604020202020204" pitchFamily="34" charset="0"/>
                      </a:endParaRPr>
                    </a:p>
                  </a:txBody>
                  <a:tcPr marL="26236" marR="26236" marT="0" marB="0"/>
                </a:tc>
                <a:tc>
                  <a:txBody>
                    <a:bodyPr/>
                    <a:lstStyle/>
                    <a:p>
                      <a:pPr marL="0" marR="0">
                        <a:lnSpc>
                          <a:spcPct val="115000"/>
                        </a:lnSpc>
                        <a:spcBef>
                          <a:spcPts val="0"/>
                        </a:spcBef>
                        <a:spcAft>
                          <a:spcPts val="0"/>
                        </a:spcAft>
                      </a:pPr>
                      <a:r>
                        <a:rPr lang="en-US" sz="1600" dirty="0">
                          <a:effectLst/>
                        </a:rPr>
                        <a:t>64 patients</a:t>
                      </a:r>
                      <a:endParaRPr lang="en-US" sz="1600" dirty="0">
                        <a:effectLst/>
                        <a:latin typeface="Cambria" panose="02040503050406030204" pitchFamily="18" charset="0"/>
                        <a:ea typeface="MS Mincho" panose="02020609040205080304" pitchFamily="49" charset="-128"/>
                        <a:cs typeface="Arial" panose="020B0604020202020204" pitchFamily="34" charset="0"/>
                      </a:endParaRPr>
                    </a:p>
                  </a:txBody>
                  <a:tcPr marL="26236" marR="26236" marT="0" marB="0"/>
                </a:tc>
                <a:tc>
                  <a:txBody>
                    <a:bodyPr/>
                    <a:lstStyle/>
                    <a:p>
                      <a:pPr marL="0" marR="0">
                        <a:lnSpc>
                          <a:spcPct val="115000"/>
                        </a:lnSpc>
                        <a:spcBef>
                          <a:spcPts val="0"/>
                        </a:spcBef>
                        <a:spcAft>
                          <a:spcPts val="0"/>
                        </a:spcAft>
                      </a:pPr>
                      <a:r>
                        <a:rPr lang="en-US" sz="1600" dirty="0" err="1">
                          <a:effectLst/>
                        </a:rPr>
                        <a:t>Hysteroscopic</a:t>
                      </a:r>
                      <a:r>
                        <a:rPr lang="en-US" sz="1600" dirty="0">
                          <a:effectLst/>
                        </a:rPr>
                        <a:t> </a:t>
                      </a:r>
                      <a:r>
                        <a:rPr lang="en-US" sz="1600" dirty="0" err="1">
                          <a:effectLst/>
                        </a:rPr>
                        <a:t>septoplasty</a:t>
                      </a:r>
                      <a:endParaRPr lang="en-US" sz="1600" dirty="0">
                        <a:effectLst/>
                        <a:latin typeface="Cambria" panose="02040503050406030204" pitchFamily="18" charset="0"/>
                        <a:ea typeface="MS Mincho" panose="02020609040205080304" pitchFamily="49" charset="-128"/>
                        <a:cs typeface="Arial" panose="020B0604020202020204" pitchFamily="34" charset="0"/>
                      </a:endParaRPr>
                    </a:p>
                  </a:txBody>
                  <a:tcPr marL="26236" marR="26236" marT="0" marB="0"/>
                </a:tc>
                <a:tc>
                  <a:txBody>
                    <a:bodyPr/>
                    <a:lstStyle/>
                    <a:p>
                      <a:pPr marL="0" marR="0">
                        <a:lnSpc>
                          <a:spcPct val="115000"/>
                        </a:lnSpc>
                        <a:spcBef>
                          <a:spcPts val="0"/>
                        </a:spcBef>
                        <a:spcAft>
                          <a:spcPts val="0"/>
                        </a:spcAft>
                      </a:pPr>
                      <a:r>
                        <a:rPr lang="en-US" sz="1200" dirty="0">
                          <a:effectLst/>
                        </a:rPr>
                        <a:t>Similar reproductive outcomes in complete and incomplete septate uterus after surgery; term delivery rates improved and postoperative adhesions remained low.</a:t>
                      </a:r>
                      <a:endParaRPr lang="en-US" sz="1200" dirty="0">
                        <a:effectLst/>
                        <a:latin typeface="Cambria" panose="02040503050406030204" pitchFamily="18" charset="0"/>
                        <a:ea typeface="MS Mincho" panose="02020609040205080304" pitchFamily="49" charset="-128"/>
                        <a:cs typeface="Arial" panose="020B0604020202020204" pitchFamily="34" charset="0"/>
                      </a:endParaRPr>
                    </a:p>
                  </a:txBody>
                  <a:tcPr marL="26236" marR="26236" marT="0" marB="0"/>
                </a:tc>
                <a:extLst>
                  <a:ext uri="{0D108BD9-81ED-4DB2-BD59-A6C34878D82A}">
                    <a16:rowId xmlns:a16="http://schemas.microsoft.com/office/drawing/2014/main" val="905239054"/>
                  </a:ext>
                </a:extLst>
              </a:tr>
            </a:tbl>
          </a:graphicData>
        </a:graphic>
      </p:graphicFrame>
    </p:spTree>
    <p:extLst>
      <p:ext uri="{BB962C8B-B14F-4D97-AF65-F5344CB8AC3E}">
        <p14:creationId xmlns:p14="http://schemas.microsoft.com/office/powerpoint/2010/main" val="2335972860"/>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4469" y="-18592"/>
            <a:ext cx="10979330" cy="528043"/>
          </a:xfrm>
        </p:spPr>
        <p:txBody>
          <a:bodyPr>
            <a:normAutofit/>
          </a:bodyPr>
          <a:lstStyle/>
          <a:p>
            <a:r>
              <a:rPr lang="en-US" sz="2000" b="1" dirty="0"/>
              <a:t>Surgical Management and Reproductive Outcomes in Müllerian Anomalies</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850735574"/>
              </p:ext>
            </p:extLst>
          </p:nvPr>
        </p:nvGraphicFramePr>
        <p:xfrm>
          <a:off x="222071" y="509451"/>
          <a:ext cx="11477893" cy="5799910"/>
        </p:xfrm>
        <a:graphic>
          <a:graphicData uri="http://schemas.openxmlformats.org/drawingml/2006/table">
            <a:tbl>
              <a:tblPr firstRow="1" bandRow="1" bandCol="1">
                <a:tableStyleId>{5C22544A-7EE6-4342-B048-85BDC9FD1C3A}</a:tableStyleId>
              </a:tblPr>
              <a:tblGrid>
                <a:gridCol w="1639699">
                  <a:extLst>
                    <a:ext uri="{9D8B030D-6E8A-4147-A177-3AD203B41FA5}">
                      <a16:colId xmlns:a16="http://schemas.microsoft.com/office/drawing/2014/main" val="3344176808"/>
                    </a:ext>
                  </a:extLst>
                </a:gridCol>
                <a:gridCol w="1639699">
                  <a:extLst>
                    <a:ext uri="{9D8B030D-6E8A-4147-A177-3AD203B41FA5}">
                      <a16:colId xmlns:a16="http://schemas.microsoft.com/office/drawing/2014/main" val="4149102596"/>
                    </a:ext>
                  </a:extLst>
                </a:gridCol>
                <a:gridCol w="1639699">
                  <a:extLst>
                    <a:ext uri="{9D8B030D-6E8A-4147-A177-3AD203B41FA5}">
                      <a16:colId xmlns:a16="http://schemas.microsoft.com/office/drawing/2014/main" val="1607969010"/>
                    </a:ext>
                  </a:extLst>
                </a:gridCol>
                <a:gridCol w="1639699">
                  <a:extLst>
                    <a:ext uri="{9D8B030D-6E8A-4147-A177-3AD203B41FA5}">
                      <a16:colId xmlns:a16="http://schemas.microsoft.com/office/drawing/2014/main" val="1720072914"/>
                    </a:ext>
                  </a:extLst>
                </a:gridCol>
                <a:gridCol w="1639699">
                  <a:extLst>
                    <a:ext uri="{9D8B030D-6E8A-4147-A177-3AD203B41FA5}">
                      <a16:colId xmlns:a16="http://schemas.microsoft.com/office/drawing/2014/main" val="1826075196"/>
                    </a:ext>
                  </a:extLst>
                </a:gridCol>
                <a:gridCol w="1639699">
                  <a:extLst>
                    <a:ext uri="{9D8B030D-6E8A-4147-A177-3AD203B41FA5}">
                      <a16:colId xmlns:a16="http://schemas.microsoft.com/office/drawing/2014/main" val="3267927337"/>
                    </a:ext>
                  </a:extLst>
                </a:gridCol>
                <a:gridCol w="1639699">
                  <a:extLst>
                    <a:ext uri="{9D8B030D-6E8A-4147-A177-3AD203B41FA5}">
                      <a16:colId xmlns:a16="http://schemas.microsoft.com/office/drawing/2014/main" val="3747547142"/>
                    </a:ext>
                  </a:extLst>
                </a:gridCol>
              </a:tblGrid>
              <a:tr h="439879">
                <a:tc>
                  <a:txBody>
                    <a:bodyPr/>
                    <a:lstStyle/>
                    <a:p>
                      <a:pPr marL="0" marR="0">
                        <a:spcBef>
                          <a:spcPts val="180"/>
                        </a:spcBef>
                        <a:spcAft>
                          <a:spcPts val="180"/>
                        </a:spcAft>
                      </a:pPr>
                      <a:r>
                        <a:rPr lang="en-US" sz="1200" dirty="0">
                          <a:effectLst/>
                        </a:rPr>
                        <a:t>Author (Year)</a:t>
                      </a:r>
                      <a:endParaRPr lang="en-US" sz="1200" dirty="0">
                        <a:effectLst/>
                        <a:latin typeface="Aptos"/>
                        <a:ea typeface="Aptos"/>
                        <a:cs typeface="Arial" panose="020B0604020202020204" pitchFamily="34" charset="0"/>
                      </a:endParaRPr>
                    </a:p>
                  </a:txBody>
                  <a:tcPr marL="34718" marR="34718" marT="0" marB="0" anchor="b"/>
                </a:tc>
                <a:tc>
                  <a:txBody>
                    <a:bodyPr/>
                    <a:lstStyle/>
                    <a:p>
                      <a:pPr marL="0" marR="0">
                        <a:spcBef>
                          <a:spcPts val="180"/>
                        </a:spcBef>
                        <a:spcAft>
                          <a:spcPts val="180"/>
                        </a:spcAft>
                      </a:pPr>
                      <a:r>
                        <a:rPr lang="en-US" sz="1200">
                          <a:effectLst/>
                        </a:rPr>
                        <a:t>Country</a:t>
                      </a:r>
                      <a:endParaRPr lang="en-US" sz="1200">
                        <a:effectLst/>
                        <a:latin typeface="Aptos"/>
                        <a:ea typeface="Aptos"/>
                        <a:cs typeface="Arial" panose="020B0604020202020204" pitchFamily="34" charset="0"/>
                      </a:endParaRPr>
                    </a:p>
                  </a:txBody>
                  <a:tcPr marL="34718" marR="34718" marT="0" marB="0" anchor="b"/>
                </a:tc>
                <a:tc>
                  <a:txBody>
                    <a:bodyPr/>
                    <a:lstStyle/>
                    <a:p>
                      <a:pPr marL="0" marR="0">
                        <a:spcBef>
                          <a:spcPts val="180"/>
                        </a:spcBef>
                        <a:spcAft>
                          <a:spcPts val="180"/>
                        </a:spcAft>
                      </a:pPr>
                      <a:r>
                        <a:rPr lang="en-US" sz="1200" dirty="0">
                          <a:effectLst/>
                        </a:rPr>
                        <a:t>Study Title</a:t>
                      </a:r>
                      <a:endParaRPr lang="en-US" sz="1200" dirty="0">
                        <a:effectLst/>
                        <a:latin typeface="Aptos"/>
                        <a:ea typeface="Aptos"/>
                        <a:cs typeface="Arial" panose="020B0604020202020204" pitchFamily="34" charset="0"/>
                      </a:endParaRPr>
                    </a:p>
                  </a:txBody>
                  <a:tcPr marL="34718" marR="34718" marT="0" marB="0" anchor="b"/>
                </a:tc>
                <a:tc>
                  <a:txBody>
                    <a:bodyPr/>
                    <a:lstStyle/>
                    <a:p>
                      <a:pPr marL="0" marR="0">
                        <a:spcBef>
                          <a:spcPts val="180"/>
                        </a:spcBef>
                        <a:spcAft>
                          <a:spcPts val="180"/>
                        </a:spcAft>
                      </a:pPr>
                      <a:r>
                        <a:rPr lang="en-US" sz="1200">
                          <a:effectLst/>
                        </a:rPr>
                        <a:t>Anomaly Type</a:t>
                      </a:r>
                      <a:endParaRPr lang="en-US" sz="1200">
                        <a:effectLst/>
                        <a:latin typeface="Aptos"/>
                        <a:ea typeface="Aptos"/>
                        <a:cs typeface="Arial" panose="020B0604020202020204" pitchFamily="34" charset="0"/>
                      </a:endParaRPr>
                    </a:p>
                  </a:txBody>
                  <a:tcPr marL="34718" marR="34718" marT="0" marB="0" anchor="b"/>
                </a:tc>
                <a:tc>
                  <a:txBody>
                    <a:bodyPr/>
                    <a:lstStyle/>
                    <a:p>
                      <a:pPr marL="0" marR="0">
                        <a:spcBef>
                          <a:spcPts val="180"/>
                        </a:spcBef>
                        <a:spcAft>
                          <a:spcPts val="180"/>
                        </a:spcAft>
                      </a:pPr>
                      <a:r>
                        <a:rPr lang="en-US" sz="1200">
                          <a:effectLst/>
                        </a:rPr>
                        <a:t>Sample Size</a:t>
                      </a:r>
                      <a:endParaRPr lang="en-US" sz="1200">
                        <a:effectLst/>
                        <a:latin typeface="Aptos"/>
                        <a:ea typeface="Aptos"/>
                        <a:cs typeface="Arial" panose="020B0604020202020204" pitchFamily="34" charset="0"/>
                      </a:endParaRPr>
                    </a:p>
                  </a:txBody>
                  <a:tcPr marL="34718" marR="34718" marT="0" marB="0" anchor="b"/>
                </a:tc>
                <a:tc>
                  <a:txBody>
                    <a:bodyPr/>
                    <a:lstStyle/>
                    <a:p>
                      <a:pPr marL="0" marR="0">
                        <a:spcBef>
                          <a:spcPts val="180"/>
                        </a:spcBef>
                        <a:spcAft>
                          <a:spcPts val="180"/>
                        </a:spcAft>
                      </a:pPr>
                      <a:r>
                        <a:rPr lang="en-US" sz="1200">
                          <a:effectLst/>
                        </a:rPr>
                        <a:t>Surgical Treatment</a:t>
                      </a:r>
                      <a:endParaRPr lang="en-US" sz="1200">
                        <a:effectLst/>
                        <a:latin typeface="Aptos"/>
                        <a:ea typeface="Aptos"/>
                        <a:cs typeface="Arial" panose="020B0604020202020204" pitchFamily="34" charset="0"/>
                      </a:endParaRPr>
                    </a:p>
                  </a:txBody>
                  <a:tcPr marL="34718" marR="34718" marT="0" marB="0" anchor="b"/>
                </a:tc>
                <a:tc>
                  <a:txBody>
                    <a:bodyPr/>
                    <a:lstStyle/>
                    <a:p>
                      <a:pPr marL="0" marR="0">
                        <a:spcBef>
                          <a:spcPts val="180"/>
                        </a:spcBef>
                        <a:spcAft>
                          <a:spcPts val="180"/>
                        </a:spcAft>
                      </a:pPr>
                      <a:r>
                        <a:rPr lang="en-US" sz="1200">
                          <a:effectLst/>
                        </a:rPr>
                        <a:t>Main Results</a:t>
                      </a:r>
                      <a:endParaRPr lang="en-US" sz="1200">
                        <a:effectLst/>
                        <a:latin typeface="Aptos"/>
                        <a:ea typeface="Aptos"/>
                        <a:cs typeface="Arial" panose="020B0604020202020204" pitchFamily="34" charset="0"/>
                      </a:endParaRPr>
                    </a:p>
                  </a:txBody>
                  <a:tcPr marL="34718" marR="34718" marT="0" marB="0" anchor="b"/>
                </a:tc>
                <a:extLst>
                  <a:ext uri="{0D108BD9-81ED-4DB2-BD59-A6C34878D82A}">
                    <a16:rowId xmlns:a16="http://schemas.microsoft.com/office/drawing/2014/main" val="156450619"/>
                  </a:ext>
                </a:extLst>
              </a:tr>
              <a:tr h="1786677">
                <a:tc>
                  <a:txBody>
                    <a:bodyPr/>
                    <a:lstStyle/>
                    <a:p>
                      <a:pPr marL="0" marR="0">
                        <a:spcBef>
                          <a:spcPts val="180"/>
                        </a:spcBef>
                        <a:spcAft>
                          <a:spcPts val="180"/>
                        </a:spcAft>
                      </a:pPr>
                      <a:r>
                        <a:rPr lang="en-US" sz="1600" dirty="0">
                          <a:effectLst/>
                        </a:rPr>
                        <a:t>Zhang Y et al. (2024)</a:t>
                      </a:r>
                      <a:endParaRPr lang="en-US" sz="1600" dirty="0">
                        <a:effectLst/>
                        <a:latin typeface="Aptos"/>
                        <a:ea typeface="Aptos"/>
                        <a:cs typeface="Arial" panose="020B0604020202020204" pitchFamily="34" charset="0"/>
                      </a:endParaRPr>
                    </a:p>
                  </a:txBody>
                  <a:tcPr marL="34718" marR="34718" marT="0" marB="0"/>
                </a:tc>
                <a:tc>
                  <a:txBody>
                    <a:bodyPr/>
                    <a:lstStyle/>
                    <a:p>
                      <a:pPr marL="0" marR="0">
                        <a:spcBef>
                          <a:spcPts val="180"/>
                        </a:spcBef>
                        <a:spcAft>
                          <a:spcPts val="180"/>
                        </a:spcAft>
                      </a:pPr>
                      <a:r>
                        <a:rPr lang="en-US" sz="1600" dirty="0">
                          <a:effectLst/>
                        </a:rPr>
                        <a:t>China</a:t>
                      </a:r>
                      <a:endParaRPr lang="en-US" sz="1600" dirty="0">
                        <a:effectLst/>
                        <a:latin typeface="Aptos"/>
                        <a:ea typeface="Aptos"/>
                        <a:cs typeface="Arial" panose="020B0604020202020204" pitchFamily="34" charset="0"/>
                      </a:endParaRPr>
                    </a:p>
                  </a:txBody>
                  <a:tcPr marL="34718" marR="34718" marT="0" marB="0"/>
                </a:tc>
                <a:tc>
                  <a:txBody>
                    <a:bodyPr/>
                    <a:lstStyle/>
                    <a:p>
                      <a:pPr marL="0" marR="0">
                        <a:spcBef>
                          <a:spcPts val="180"/>
                        </a:spcBef>
                        <a:spcAft>
                          <a:spcPts val="180"/>
                        </a:spcAft>
                      </a:pPr>
                      <a:r>
                        <a:rPr lang="en-US" sz="1600">
                          <a:effectLst/>
                        </a:rPr>
                        <a:t>Pregnancy Outcomes After Surgical Management of Unicornuate Uterus with Rudimentary Horn</a:t>
                      </a:r>
                      <a:endParaRPr lang="en-US" sz="1600">
                        <a:effectLst/>
                        <a:latin typeface="Aptos"/>
                        <a:ea typeface="Aptos"/>
                        <a:cs typeface="Arial" panose="020B0604020202020204" pitchFamily="34" charset="0"/>
                      </a:endParaRPr>
                    </a:p>
                  </a:txBody>
                  <a:tcPr marL="34718" marR="34718" marT="0" marB="0"/>
                </a:tc>
                <a:tc>
                  <a:txBody>
                    <a:bodyPr/>
                    <a:lstStyle/>
                    <a:p>
                      <a:pPr marL="0" marR="0">
                        <a:spcBef>
                          <a:spcPts val="180"/>
                        </a:spcBef>
                        <a:spcAft>
                          <a:spcPts val="180"/>
                        </a:spcAft>
                      </a:pPr>
                      <a:r>
                        <a:rPr lang="en-US" sz="1600">
                          <a:effectLst/>
                        </a:rPr>
                        <a:t>Unicornuate uterus with rudimentary horn</a:t>
                      </a:r>
                      <a:endParaRPr lang="en-US" sz="1600">
                        <a:effectLst/>
                        <a:latin typeface="Aptos"/>
                        <a:ea typeface="Aptos"/>
                        <a:cs typeface="Arial" panose="020B0604020202020204" pitchFamily="34" charset="0"/>
                      </a:endParaRPr>
                    </a:p>
                  </a:txBody>
                  <a:tcPr marL="34718" marR="34718" marT="0" marB="0"/>
                </a:tc>
                <a:tc>
                  <a:txBody>
                    <a:bodyPr/>
                    <a:lstStyle/>
                    <a:p>
                      <a:pPr marL="0" marR="0">
                        <a:spcBef>
                          <a:spcPts val="180"/>
                        </a:spcBef>
                        <a:spcAft>
                          <a:spcPts val="180"/>
                        </a:spcAft>
                      </a:pPr>
                      <a:r>
                        <a:rPr lang="en-US" sz="1600">
                          <a:effectLst/>
                        </a:rPr>
                        <a:t>58 patients</a:t>
                      </a:r>
                      <a:endParaRPr lang="en-US" sz="1600">
                        <a:effectLst/>
                        <a:latin typeface="Aptos"/>
                        <a:ea typeface="Aptos"/>
                        <a:cs typeface="Arial" panose="020B0604020202020204" pitchFamily="34" charset="0"/>
                      </a:endParaRPr>
                    </a:p>
                  </a:txBody>
                  <a:tcPr marL="34718" marR="34718" marT="0" marB="0"/>
                </a:tc>
                <a:tc>
                  <a:txBody>
                    <a:bodyPr/>
                    <a:lstStyle/>
                    <a:p>
                      <a:pPr marL="0" marR="0">
                        <a:spcBef>
                          <a:spcPts val="180"/>
                        </a:spcBef>
                        <a:spcAft>
                          <a:spcPts val="180"/>
                        </a:spcAft>
                      </a:pPr>
                      <a:r>
                        <a:rPr lang="en-US" sz="1600">
                          <a:effectLst/>
                        </a:rPr>
                        <a:t>Laparoscopic rudimentary horn excision</a:t>
                      </a:r>
                      <a:endParaRPr lang="en-US" sz="1600">
                        <a:effectLst/>
                        <a:latin typeface="Aptos"/>
                        <a:ea typeface="Aptos"/>
                        <a:cs typeface="Arial" panose="020B0604020202020204" pitchFamily="34" charset="0"/>
                      </a:endParaRPr>
                    </a:p>
                  </a:txBody>
                  <a:tcPr marL="34718" marR="34718" marT="0" marB="0"/>
                </a:tc>
                <a:tc>
                  <a:txBody>
                    <a:bodyPr/>
                    <a:lstStyle/>
                    <a:p>
                      <a:pPr marL="0" marR="0">
                        <a:spcBef>
                          <a:spcPts val="180"/>
                        </a:spcBef>
                        <a:spcAft>
                          <a:spcPts val="180"/>
                        </a:spcAft>
                      </a:pPr>
                      <a:r>
                        <a:rPr lang="en-US" sz="1600" dirty="0">
                          <a:effectLst/>
                        </a:rPr>
                        <a:t>Reduced risk of ectopic/rudimentary horn pregnancy and improved subsequent obstetric outcomes.</a:t>
                      </a:r>
                      <a:endParaRPr lang="en-US" sz="1600" dirty="0">
                        <a:effectLst/>
                        <a:latin typeface="Aptos"/>
                        <a:ea typeface="Aptos"/>
                        <a:cs typeface="Arial" panose="020B0604020202020204" pitchFamily="34" charset="0"/>
                      </a:endParaRPr>
                    </a:p>
                  </a:txBody>
                  <a:tcPr marL="34718" marR="34718" marT="0" marB="0"/>
                </a:tc>
                <a:extLst>
                  <a:ext uri="{0D108BD9-81ED-4DB2-BD59-A6C34878D82A}">
                    <a16:rowId xmlns:a16="http://schemas.microsoft.com/office/drawing/2014/main" val="393175772"/>
                  </a:ext>
                </a:extLst>
              </a:tr>
              <a:tr h="1786677">
                <a:tc>
                  <a:txBody>
                    <a:bodyPr/>
                    <a:lstStyle/>
                    <a:p>
                      <a:pPr marL="0" marR="0">
                        <a:spcBef>
                          <a:spcPts val="180"/>
                        </a:spcBef>
                        <a:spcAft>
                          <a:spcPts val="180"/>
                        </a:spcAft>
                      </a:pPr>
                      <a:r>
                        <a:rPr lang="en-US" sz="1600" dirty="0">
                          <a:effectLst/>
                        </a:rPr>
                        <a:t>Fedele L et al. (2023)</a:t>
                      </a:r>
                      <a:endParaRPr lang="en-US" sz="1600" dirty="0">
                        <a:effectLst/>
                        <a:latin typeface="Aptos"/>
                        <a:ea typeface="Aptos"/>
                        <a:cs typeface="Arial" panose="020B0604020202020204" pitchFamily="34" charset="0"/>
                      </a:endParaRPr>
                    </a:p>
                  </a:txBody>
                  <a:tcPr marL="34718" marR="34718" marT="0" marB="0"/>
                </a:tc>
                <a:tc>
                  <a:txBody>
                    <a:bodyPr/>
                    <a:lstStyle/>
                    <a:p>
                      <a:pPr marL="0" marR="0">
                        <a:spcBef>
                          <a:spcPts val="180"/>
                        </a:spcBef>
                        <a:spcAft>
                          <a:spcPts val="180"/>
                        </a:spcAft>
                      </a:pPr>
                      <a:r>
                        <a:rPr lang="en-US" sz="1600">
                          <a:effectLst/>
                        </a:rPr>
                        <a:t>Italy</a:t>
                      </a:r>
                      <a:endParaRPr lang="en-US" sz="1600">
                        <a:effectLst/>
                        <a:latin typeface="Aptos"/>
                        <a:ea typeface="Aptos"/>
                        <a:cs typeface="Arial" panose="020B0604020202020204" pitchFamily="34" charset="0"/>
                      </a:endParaRPr>
                    </a:p>
                  </a:txBody>
                  <a:tcPr marL="34718" marR="34718" marT="0" marB="0"/>
                </a:tc>
                <a:tc>
                  <a:txBody>
                    <a:bodyPr/>
                    <a:lstStyle/>
                    <a:p>
                      <a:pPr marL="0" marR="0">
                        <a:spcBef>
                          <a:spcPts val="180"/>
                        </a:spcBef>
                        <a:spcAft>
                          <a:spcPts val="180"/>
                        </a:spcAft>
                      </a:pPr>
                      <a:r>
                        <a:rPr lang="en-US" sz="1600">
                          <a:effectLst/>
                        </a:rPr>
                        <a:t>Long-Term Reproductive Outcome After Vaginal Septum Resection in Uterus Didelphys</a:t>
                      </a:r>
                      <a:endParaRPr lang="en-US" sz="1600">
                        <a:effectLst/>
                        <a:latin typeface="Aptos"/>
                        <a:ea typeface="Aptos"/>
                        <a:cs typeface="Arial" panose="020B0604020202020204" pitchFamily="34" charset="0"/>
                      </a:endParaRPr>
                    </a:p>
                  </a:txBody>
                  <a:tcPr marL="34718" marR="34718" marT="0" marB="0"/>
                </a:tc>
                <a:tc>
                  <a:txBody>
                    <a:bodyPr/>
                    <a:lstStyle/>
                    <a:p>
                      <a:pPr marL="0" marR="0">
                        <a:spcBef>
                          <a:spcPts val="180"/>
                        </a:spcBef>
                        <a:spcAft>
                          <a:spcPts val="180"/>
                        </a:spcAft>
                      </a:pPr>
                      <a:r>
                        <a:rPr lang="en-US" sz="1600">
                          <a:effectLst/>
                        </a:rPr>
                        <a:t>Uterus didelphys with obstructed hemivagina</a:t>
                      </a:r>
                      <a:endParaRPr lang="en-US" sz="1600">
                        <a:effectLst/>
                        <a:latin typeface="Aptos"/>
                        <a:ea typeface="Aptos"/>
                        <a:cs typeface="Arial" panose="020B0604020202020204" pitchFamily="34" charset="0"/>
                      </a:endParaRPr>
                    </a:p>
                  </a:txBody>
                  <a:tcPr marL="34718" marR="34718" marT="0" marB="0"/>
                </a:tc>
                <a:tc>
                  <a:txBody>
                    <a:bodyPr/>
                    <a:lstStyle/>
                    <a:p>
                      <a:pPr marL="0" marR="0">
                        <a:spcBef>
                          <a:spcPts val="180"/>
                        </a:spcBef>
                        <a:spcAft>
                          <a:spcPts val="180"/>
                        </a:spcAft>
                      </a:pPr>
                      <a:r>
                        <a:rPr lang="en-US" sz="1600">
                          <a:effectLst/>
                        </a:rPr>
                        <a:t>74 patients</a:t>
                      </a:r>
                      <a:endParaRPr lang="en-US" sz="1600">
                        <a:effectLst/>
                        <a:latin typeface="Aptos"/>
                        <a:ea typeface="Aptos"/>
                        <a:cs typeface="Arial" panose="020B0604020202020204" pitchFamily="34" charset="0"/>
                      </a:endParaRPr>
                    </a:p>
                  </a:txBody>
                  <a:tcPr marL="34718" marR="34718" marT="0" marB="0"/>
                </a:tc>
                <a:tc>
                  <a:txBody>
                    <a:bodyPr/>
                    <a:lstStyle/>
                    <a:p>
                      <a:pPr marL="0" marR="0">
                        <a:spcBef>
                          <a:spcPts val="180"/>
                        </a:spcBef>
                        <a:spcAft>
                          <a:spcPts val="180"/>
                        </a:spcAft>
                      </a:pPr>
                      <a:r>
                        <a:rPr lang="en-US" sz="1600">
                          <a:effectLst/>
                        </a:rPr>
                        <a:t>Vaginal septum excision</a:t>
                      </a:r>
                      <a:endParaRPr lang="en-US" sz="1600">
                        <a:effectLst/>
                        <a:latin typeface="Aptos"/>
                        <a:ea typeface="Aptos"/>
                        <a:cs typeface="Arial" panose="020B0604020202020204" pitchFamily="34" charset="0"/>
                      </a:endParaRPr>
                    </a:p>
                  </a:txBody>
                  <a:tcPr marL="34718" marR="34718" marT="0" marB="0"/>
                </a:tc>
                <a:tc>
                  <a:txBody>
                    <a:bodyPr/>
                    <a:lstStyle/>
                    <a:p>
                      <a:pPr marL="0" marR="0">
                        <a:spcBef>
                          <a:spcPts val="180"/>
                        </a:spcBef>
                        <a:spcAft>
                          <a:spcPts val="180"/>
                        </a:spcAft>
                      </a:pPr>
                      <a:r>
                        <a:rPr lang="en-US" sz="1600" dirty="0">
                          <a:effectLst/>
                        </a:rPr>
                        <a:t>Significant improvement in fertility and reduction in pelvic pain/endometriosis-related complications.</a:t>
                      </a:r>
                      <a:endParaRPr lang="en-US" sz="1600" dirty="0">
                        <a:effectLst/>
                        <a:latin typeface="Aptos"/>
                        <a:ea typeface="Aptos"/>
                        <a:cs typeface="Arial" panose="020B0604020202020204" pitchFamily="34" charset="0"/>
                      </a:endParaRPr>
                    </a:p>
                  </a:txBody>
                  <a:tcPr marL="34718" marR="34718" marT="0" marB="0"/>
                </a:tc>
                <a:extLst>
                  <a:ext uri="{0D108BD9-81ED-4DB2-BD59-A6C34878D82A}">
                    <a16:rowId xmlns:a16="http://schemas.microsoft.com/office/drawing/2014/main" val="1474146625"/>
                  </a:ext>
                </a:extLst>
              </a:tr>
              <a:tr h="1786677">
                <a:tc>
                  <a:txBody>
                    <a:bodyPr/>
                    <a:lstStyle/>
                    <a:p>
                      <a:pPr marL="0" marR="0">
                        <a:spcBef>
                          <a:spcPts val="180"/>
                        </a:spcBef>
                        <a:spcAft>
                          <a:spcPts val="180"/>
                        </a:spcAft>
                      </a:pPr>
                      <a:r>
                        <a:rPr lang="en-US" sz="1600">
                          <a:effectLst/>
                        </a:rPr>
                        <a:t>Ludwin A et al. (2023)</a:t>
                      </a:r>
                      <a:endParaRPr lang="en-US" sz="1600">
                        <a:effectLst/>
                        <a:latin typeface="Aptos"/>
                        <a:ea typeface="Aptos"/>
                        <a:cs typeface="Arial" panose="020B0604020202020204" pitchFamily="34" charset="0"/>
                      </a:endParaRPr>
                    </a:p>
                  </a:txBody>
                  <a:tcPr marL="34718" marR="34718" marT="0" marB="0"/>
                </a:tc>
                <a:tc>
                  <a:txBody>
                    <a:bodyPr/>
                    <a:lstStyle/>
                    <a:p>
                      <a:pPr marL="0" marR="0">
                        <a:spcBef>
                          <a:spcPts val="180"/>
                        </a:spcBef>
                        <a:spcAft>
                          <a:spcPts val="180"/>
                        </a:spcAft>
                      </a:pPr>
                      <a:r>
                        <a:rPr lang="en-US" sz="1600">
                          <a:effectLst/>
                        </a:rPr>
                        <a:t>Poland</a:t>
                      </a:r>
                      <a:endParaRPr lang="en-US" sz="1600">
                        <a:effectLst/>
                        <a:latin typeface="Aptos"/>
                        <a:ea typeface="Aptos"/>
                        <a:cs typeface="Arial" panose="020B0604020202020204" pitchFamily="34" charset="0"/>
                      </a:endParaRPr>
                    </a:p>
                  </a:txBody>
                  <a:tcPr marL="34718" marR="34718" marT="0" marB="0"/>
                </a:tc>
                <a:tc>
                  <a:txBody>
                    <a:bodyPr/>
                    <a:lstStyle/>
                    <a:p>
                      <a:pPr marL="0" marR="0">
                        <a:spcBef>
                          <a:spcPts val="180"/>
                        </a:spcBef>
                        <a:spcAft>
                          <a:spcPts val="180"/>
                        </a:spcAft>
                      </a:pPr>
                      <a:r>
                        <a:rPr lang="en-US" sz="1600">
                          <a:effectLst/>
                        </a:rPr>
                        <a:t>Reproductive Outcomes After Laparoscopic Strassman Metroplasty in Women with Bicornuate Uterus</a:t>
                      </a:r>
                      <a:endParaRPr lang="en-US" sz="1600">
                        <a:effectLst/>
                        <a:latin typeface="Aptos"/>
                        <a:ea typeface="Aptos"/>
                        <a:cs typeface="Arial" panose="020B0604020202020204" pitchFamily="34" charset="0"/>
                      </a:endParaRPr>
                    </a:p>
                  </a:txBody>
                  <a:tcPr marL="34718" marR="34718" marT="0" marB="0"/>
                </a:tc>
                <a:tc>
                  <a:txBody>
                    <a:bodyPr/>
                    <a:lstStyle/>
                    <a:p>
                      <a:pPr marL="0" marR="0">
                        <a:spcBef>
                          <a:spcPts val="180"/>
                        </a:spcBef>
                        <a:spcAft>
                          <a:spcPts val="180"/>
                        </a:spcAft>
                      </a:pPr>
                      <a:r>
                        <a:rPr lang="en-US" sz="1600">
                          <a:effectLst/>
                        </a:rPr>
                        <a:t>Bicornuate uterus</a:t>
                      </a:r>
                      <a:endParaRPr lang="en-US" sz="1600">
                        <a:effectLst/>
                        <a:latin typeface="Aptos"/>
                        <a:ea typeface="Aptos"/>
                        <a:cs typeface="Arial" panose="020B0604020202020204" pitchFamily="34" charset="0"/>
                      </a:endParaRPr>
                    </a:p>
                  </a:txBody>
                  <a:tcPr marL="34718" marR="34718" marT="0" marB="0"/>
                </a:tc>
                <a:tc>
                  <a:txBody>
                    <a:bodyPr/>
                    <a:lstStyle/>
                    <a:p>
                      <a:pPr marL="0" marR="0">
                        <a:spcBef>
                          <a:spcPts val="180"/>
                        </a:spcBef>
                        <a:spcAft>
                          <a:spcPts val="180"/>
                        </a:spcAft>
                      </a:pPr>
                      <a:r>
                        <a:rPr lang="en-US" sz="1600">
                          <a:effectLst/>
                        </a:rPr>
                        <a:t>32 patients</a:t>
                      </a:r>
                      <a:endParaRPr lang="en-US" sz="1600">
                        <a:effectLst/>
                        <a:latin typeface="Aptos"/>
                        <a:ea typeface="Aptos"/>
                        <a:cs typeface="Arial" panose="020B0604020202020204" pitchFamily="34" charset="0"/>
                      </a:endParaRPr>
                    </a:p>
                  </a:txBody>
                  <a:tcPr marL="34718" marR="34718" marT="0" marB="0"/>
                </a:tc>
                <a:tc>
                  <a:txBody>
                    <a:bodyPr/>
                    <a:lstStyle/>
                    <a:p>
                      <a:pPr marL="0" marR="0">
                        <a:spcBef>
                          <a:spcPts val="180"/>
                        </a:spcBef>
                        <a:spcAft>
                          <a:spcPts val="180"/>
                        </a:spcAft>
                      </a:pPr>
                      <a:r>
                        <a:rPr lang="en-US" sz="1600">
                          <a:effectLst/>
                        </a:rPr>
                        <a:t>Laparoscopic metroplasty</a:t>
                      </a:r>
                      <a:endParaRPr lang="en-US" sz="1600">
                        <a:effectLst/>
                        <a:latin typeface="Aptos"/>
                        <a:ea typeface="Aptos"/>
                        <a:cs typeface="Arial" panose="020B0604020202020204" pitchFamily="34" charset="0"/>
                      </a:endParaRPr>
                    </a:p>
                  </a:txBody>
                  <a:tcPr marL="34718" marR="34718" marT="0" marB="0"/>
                </a:tc>
                <a:tc>
                  <a:txBody>
                    <a:bodyPr/>
                    <a:lstStyle/>
                    <a:p>
                      <a:pPr marL="0" marR="0">
                        <a:spcBef>
                          <a:spcPts val="180"/>
                        </a:spcBef>
                        <a:spcAft>
                          <a:spcPts val="180"/>
                        </a:spcAft>
                      </a:pPr>
                      <a:r>
                        <a:rPr lang="en-US" sz="1600" dirty="0">
                          <a:effectLst/>
                        </a:rPr>
                        <a:t>Reduction in recurrent pregnancy loss and improvement in fetal viability and term pregnancy rates.</a:t>
                      </a:r>
                      <a:endParaRPr lang="en-US" sz="1600" dirty="0">
                        <a:effectLst/>
                        <a:latin typeface="Aptos"/>
                        <a:ea typeface="Aptos"/>
                        <a:cs typeface="Arial" panose="020B0604020202020204" pitchFamily="34" charset="0"/>
                      </a:endParaRPr>
                    </a:p>
                  </a:txBody>
                  <a:tcPr marL="34718" marR="34718" marT="0" marB="0"/>
                </a:tc>
                <a:extLst>
                  <a:ext uri="{0D108BD9-81ED-4DB2-BD59-A6C34878D82A}">
                    <a16:rowId xmlns:a16="http://schemas.microsoft.com/office/drawing/2014/main" val="3608406402"/>
                  </a:ext>
                </a:extLst>
              </a:tr>
            </a:tbl>
          </a:graphicData>
        </a:graphic>
      </p:graphicFrame>
    </p:spTree>
    <p:extLst>
      <p:ext uri="{BB962C8B-B14F-4D97-AF65-F5344CB8AC3E}">
        <p14:creationId xmlns:p14="http://schemas.microsoft.com/office/powerpoint/2010/main" val="370111668"/>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20427" y="0"/>
            <a:ext cx="12171573" cy="6740434"/>
          </a:xfrm>
          <a:prstGeom prst="rect">
            <a:avLst/>
          </a:prstGeom>
        </p:spPr>
      </p:pic>
    </p:spTree>
    <p:extLst>
      <p:ext uri="{BB962C8B-B14F-4D97-AF65-F5344CB8AC3E}">
        <p14:creationId xmlns:p14="http://schemas.microsoft.com/office/powerpoint/2010/main" val="3220274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Septal reabsorption</a:t>
            </a:r>
          </a:p>
        </p:txBody>
      </p:sp>
      <p:sp>
        <p:nvSpPr>
          <p:cNvPr id="3" name="Content Placeholder 2"/>
          <p:cNvSpPr>
            <a:spLocks noGrp="1"/>
          </p:cNvSpPr>
          <p:nvPr>
            <p:ph idx="1"/>
          </p:nvPr>
        </p:nvSpPr>
        <p:spPr/>
        <p:txBody>
          <a:bodyPr>
            <a:normAutofit/>
          </a:bodyPr>
          <a:lstStyle/>
          <a:p>
            <a:r>
              <a:rPr lang="en-US" dirty="0"/>
              <a:t>between 9 -</a:t>
            </a:r>
            <a:r>
              <a:rPr lang="en-US" dirty="0" smtClean="0"/>
              <a:t> </a:t>
            </a:r>
            <a:r>
              <a:rPr lang="en-US" dirty="0"/>
              <a:t>12 weeks of </a:t>
            </a:r>
            <a:r>
              <a:rPr lang="en-US" dirty="0" smtClean="0"/>
              <a:t>gestation</a:t>
            </a:r>
          </a:p>
          <a:p>
            <a:pPr marL="0" indent="0">
              <a:buNone/>
            </a:pPr>
            <a:endParaRPr lang="en-US" dirty="0" smtClean="0"/>
          </a:p>
          <a:p>
            <a:pPr marL="0" indent="0">
              <a:buNone/>
            </a:pPr>
            <a:endParaRPr lang="en-US" dirty="0"/>
          </a:p>
        </p:txBody>
      </p:sp>
      <p:sp>
        <p:nvSpPr>
          <p:cNvPr id="4" name="Footer Placeholder 3"/>
          <p:cNvSpPr>
            <a:spLocks noGrp="1"/>
          </p:cNvSpPr>
          <p:nvPr>
            <p:ph type="ftr" sz="quarter" idx="11"/>
          </p:nvPr>
        </p:nvSpPr>
        <p:spPr>
          <a:xfrm>
            <a:off x="838200" y="6356350"/>
            <a:ext cx="10515600" cy="365125"/>
          </a:xfrm>
        </p:spPr>
        <p:txBody>
          <a:bodyPr/>
          <a:lstStyle/>
          <a:p>
            <a:pPr algn="l"/>
            <a:r>
              <a:rPr lang="en-US" dirty="0"/>
              <a:t>Robbins JB, Parry JP, </a:t>
            </a:r>
            <a:r>
              <a:rPr lang="en-US" dirty="0" err="1"/>
              <a:t>Guite</a:t>
            </a:r>
            <a:r>
              <a:rPr lang="en-US" dirty="0"/>
              <a:t> KM et al (2012) MRI of pregnancy-related issues: </a:t>
            </a:r>
            <a:r>
              <a:rPr lang="en-US" dirty="0" err="1"/>
              <a:t>Mullerian</a:t>
            </a:r>
            <a:r>
              <a:rPr lang="en-US" dirty="0"/>
              <a:t> duct anomalies. AJR Am J </a:t>
            </a:r>
            <a:r>
              <a:rPr lang="en-US" dirty="0" err="1"/>
              <a:t>Roentgenol</a:t>
            </a:r>
            <a:r>
              <a:rPr lang="en-US" dirty="0"/>
              <a:t> 198:302–310</a:t>
            </a:r>
            <a:br>
              <a:rPr lang="en-US" dirty="0"/>
            </a:br>
            <a:endParaRPr lang="en-US" dirty="0"/>
          </a:p>
          <a:p>
            <a:pPr algn="l"/>
            <a:endParaRPr lang="en-US" dirty="0"/>
          </a:p>
        </p:txBody>
      </p:sp>
    </p:spTree>
    <p:extLst>
      <p:ext uri="{BB962C8B-B14F-4D97-AF65-F5344CB8AC3E}">
        <p14:creationId xmlns:p14="http://schemas.microsoft.com/office/powerpoint/2010/main" val="207121019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Septal resorption defects</a:t>
            </a:r>
            <a:endParaRPr lang="en-US" dirty="0"/>
          </a:p>
        </p:txBody>
      </p:sp>
      <p:sp>
        <p:nvSpPr>
          <p:cNvPr id="3" name="Content Placeholder 2"/>
          <p:cNvSpPr>
            <a:spLocks noGrp="1"/>
          </p:cNvSpPr>
          <p:nvPr>
            <p:ph idx="1"/>
          </p:nvPr>
        </p:nvSpPr>
        <p:spPr/>
        <p:txBody>
          <a:bodyPr/>
          <a:lstStyle/>
          <a:p>
            <a:r>
              <a:rPr lang="en-US" dirty="0" smtClean="0"/>
              <a:t>Septate </a:t>
            </a:r>
            <a:endParaRPr lang="en-US" dirty="0"/>
          </a:p>
          <a:p>
            <a:r>
              <a:rPr lang="en-US" dirty="0" smtClean="0"/>
              <a:t>Arcuate uterus</a:t>
            </a:r>
          </a:p>
          <a:p>
            <a:r>
              <a:rPr lang="en-US" dirty="0"/>
              <a:t>In the vagina, failure of </a:t>
            </a:r>
            <a:r>
              <a:rPr lang="en-US" dirty="0" smtClean="0"/>
              <a:t>resorption </a:t>
            </a:r>
            <a:r>
              <a:rPr lang="en-US" dirty="0"/>
              <a:t>of Mullerian ducts </a:t>
            </a:r>
            <a:r>
              <a:rPr lang="en-US" dirty="0" smtClean="0"/>
              <a:t>results longitudinal </a:t>
            </a:r>
            <a:r>
              <a:rPr lang="en-US" dirty="0"/>
              <a:t>vaginal septum (LVS</a:t>
            </a:r>
            <a:r>
              <a:rPr lang="en-US" dirty="0" smtClean="0"/>
              <a:t>)</a:t>
            </a:r>
          </a:p>
          <a:p>
            <a:r>
              <a:rPr lang="en-US" dirty="0" smtClean="0"/>
              <a:t> </a:t>
            </a:r>
            <a:r>
              <a:rPr lang="en-US" dirty="0"/>
              <a:t>failure of vaginal plate canalization </a:t>
            </a:r>
            <a:r>
              <a:rPr lang="en-US" dirty="0" smtClean="0"/>
              <a:t>results </a:t>
            </a:r>
            <a:r>
              <a:rPr lang="en-US" dirty="0"/>
              <a:t>transverse vaginal septum.</a:t>
            </a:r>
            <a:br>
              <a:rPr lang="en-US" dirty="0"/>
            </a:br>
            <a:endParaRPr lang="en-US" dirty="0"/>
          </a:p>
        </p:txBody>
      </p:sp>
      <p:sp>
        <p:nvSpPr>
          <p:cNvPr id="4" name="Footer Placeholder 3"/>
          <p:cNvSpPr>
            <a:spLocks noGrp="1"/>
          </p:cNvSpPr>
          <p:nvPr>
            <p:ph type="ftr" sz="quarter" idx="11"/>
          </p:nvPr>
        </p:nvSpPr>
        <p:spPr>
          <a:xfrm>
            <a:off x="838200" y="6356350"/>
            <a:ext cx="10515600" cy="365125"/>
          </a:xfrm>
        </p:spPr>
        <p:txBody>
          <a:bodyPr/>
          <a:lstStyle/>
          <a:p>
            <a:pPr algn="l"/>
            <a:r>
              <a:rPr lang="en-US" dirty="0"/>
              <a:t>Robbins JB, Parry JP, </a:t>
            </a:r>
            <a:r>
              <a:rPr lang="en-US" dirty="0" err="1"/>
              <a:t>Guite</a:t>
            </a:r>
            <a:r>
              <a:rPr lang="en-US" dirty="0"/>
              <a:t> KM et al (2012) MRI of pregnancy-related issues: </a:t>
            </a:r>
            <a:r>
              <a:rPr lang="en-US" dirty="0" err="1"/>
              <a:t>Mullerian</a:t>
            </a:r>
            <a:r>
              <a:rPr lang="en-US" dirty="0"/>
              <a:t> duct anomalies. AJR Am J </a:t>
            </a:r>
            <a:r>
              <a:rPr lang="en-US" dirty="0" err="1"/>
              <a:t>Roentgenol</a:t>
            </a:r>
            <a:r>
              <a:rPr lang="en-US" dirty="0"/>
              <a:t> 198:302–310</a:t>
            </a:r>
            <a:br>
              <a:rPr lang="en-US" dirty="0"/>
            </a:br>
            <a:endParaRPr lang="en-US" dirty="0"/>
          </a:p>
          <a:p>
            <a:pPr algn="l"/>
            <a:endParaRPr lang="en-US" dirty="0"/>
          </a:p>
        </p:txBody>
      </p:sp>
    </p:spTree>
    <p:extLst>
      <p:ext uri="{BB962C8B-B14F-4D97-AF65-F5344CB8AC3E}">
        <p14:creationId xmlns:p14="http://schemas.microsoft.com/office/powerpoint/2010/main" val="143754912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0452" y="2455182"/>
            <a:ext cx="10515600" cy="1325563"/>
          </a:xfrm>
        </p:spPr>
        <p:txBody>
          <a:bodyPr>
            <a:normAutofit/>
          </a:bodyPr>
          <a:lstStyle/>
          <a:p>
            <a:r>
              <a:rPr lang="en-US" b="1" dirty="0"/>
              <a:t>Classification of Congenital Uterine </a:t>
            </a:r>
            <a:r>
              <a:rPr lang="en-US" b="1" dirty="0" smtClean="0"/>
              <a:t>Anomalies</a:t>
            </a:r>
            <a:endParaRPr lang="en-US" dirty="0"/>
          </a:p>
        </p:txBody>
      </p:sp>
    </p:spTree>
    <p:extLst>
      <p:ext uri="{BB962C8B-B14F-4D97-AF65-F5344CB8AC3E}">
        <p14:creationId xmlns:p14="http://schemas.microsoft.com/office/powerpoint/2010/main" val="355484064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i="1" dirty="0"/>
              <a:t>American Society of Reproductive Medicine </a:t>
            </a:r>
            <a:r>
              <a:rPr lang="en-US" i="1" dirty="0" smtClean="0"/>
              <a:t>Müllerian</a:t>
            </a:r>
            <a:r>
              <a:rPr lang="en-US" dirty="0" smtClean="0"/>
              <a:t> </a:t>
            </a:r>
            <a:r>
              <a:rPr lang="en-US" i="1" dirty="0" smtClean="0"/>
              <a:t>Anomalies </a:t>
            </a:r>
            <a:r>
              <a:rPr lang="en-US" i="1" dirty="0"/>
              <a:t>Classification 2021 (also referred to </a:t>
            </a:r>
            <a:r>
              <a:rPr lang="en-US" i="1" dirty="0" smtClean="0"/>
              <a:t>as</a:t>
            </a:r>
            <a:r>
              <a:rPr lang="en-US" dirty="0" smtClean="0"/>
              <a:t> </a:t>
            </a:r>
            <a:r>
              <a:rPr lang="en-US" i="1" dirty="0" smtClean="0"/>
              <a:t>MAC </a:t>
            </a:r>
            <a:r>
              <a:rPr lang="en-US" i="1" dirty="0"/>
              <a:t>2021</a:t>
            </a:r>
            <a:r>
              <a:rPr lang="en-US" i="1" dirty="0" smtClean="0"/>
              <a:t>)</a:t>
            </a:r>
            <a:endParaRPr lang="en-US" dirty="0"/>
          </a:p>
        </p:txBody>
      </p:sp>
      <p:pic>
        <p:nvPicPr>
          <p:cNvPr id="4" name="Picture 3"/>
          <p:cNvPicPr>
            <a:picLocks noChangeAspect="1"/>
          </p:cNvPicPr>
          <p:nvPr/>
        </p:nvPicPr>
        <p:blipFill>
          <a:blip r:embed="rId2"/>
          <a:stretch>
            <a:fillRect/>
          </a:stretch>
        </p:blipFill>
        <p:spPr>
          <a:xfrm>
            <a:off x="2523280" y="2240960"/>
            <a:ext cx="7145440" cy="3937772"/>
          </a:xfrm>
          <a:prstGeom prst="rect">
            <a:avLst/>
          </a:prstGeom>
        </p:spPr>
      </p:pic>
    </p:spTree>
    <p:extLst>
      <p:ext uri="{BB962C8B-B14F-4D97-AF65-F5344CB8AC3E}">
        <p14:creationId xmlns:p14="http://schemas.microsoft.com/office/powerpoint/2010/main" val="99618289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ASRM classification of Müllerian </a:t>
            </a:r>
            <a:r>
              <a:rPr lang="en-US" dirty="0" smtClean="0"/>
              <a:t>anomalies</a:t>
            </a:r>
            <a:endParaRPr lang="en-US" dirty="0"/>
          </a:p>
        </p:txBody>
      </p:sp>
      <p:pic>
        <p:nvPicPr>
          <p:cNvPr id="4" name="Content Placeholder 3"/>
          <p:cNvPicPr>
            <a:picLocks noGrp="1" noChangeAspect="1"/>
          </p:cNvPicPr>
          <p:nvPr>
            <p:ph idx="1"/>
          </p:nvPr>
        </p:nvPicPr>
        <p:blipFill>
          <a:blip r:embed="rId2"/>
          <a:stretch>
            <a:fillRect/>
          </a:stretch>
        </p:blipFill>
        <p:spPr>
          <a:xfrm>
            <a:off x="952323" y="1812562"/>
            <a:ext cx="2110004" cy="4351338"/>
          </a:xfrm>
          <a:prstGeom prst="rect">
            <a:avLst/>
          </a:prstGeom>
        </p:spPr>
      </p:pic>
      <p:pic>
        <p:nvPicPr>
          <p:cNvPr id="5" name="Picture 4"/>
          <p:cNvPicPr>
            <a:picLocks noChangeAspect="1"/>
          </p:cNvPicPr>
          <p:nvPr/>
        </p:nvPicPr>
        <p:blipFill>
          <a:blip r:embed="rId3"/>
          <a:stretch>
            <a:fillRect/>
          </a:stretch>
        </p:blipFill>
        <p:spPr>
          <a:xfrm>
            <a:off x="3196725" y="1812562"/>
            <a:ext cx="2219325" cy="4714875"/>
          </a:xfrm>
          <a:prstGeom prst="rect">
            <a:avLst/>
          </a:prstGeom>
        </p:spPr>
      </p:pic>
      <p:pic>
        <p:nvPicPr>
          <p:cNvPr id="6" name="Picture 5"/>
          <p:cNvPicPr>
            <a:picLocks noChangeAspect="1"/>
          </p:cNvPicPr>
          <p:nvPr/>
        </p:nvPicPr>
        <p:blipFill>
          <a:blip r:embed="rId4"/>
          <a:stretch>
            <a:fillRect/>
          </a:stretch>
        </p:blipFill>
        <p:spPr>
          <a:xfrm>
            <a:off x="5550448" y="1812562"/>
            <a:ext cx="4391025" cy="4657725"/>
          </a:xfrm>
          <a:prstGeom prst="rect">
            <a:avLst/>
          </a:prstGeom>
        </p:spPr>
      </p:pic>
      <p:pic>
        <p:nvPicPr>
          <p:cNvPr id="7" name="Picture 6"/>
          <p:cNvPicPr>
            <a:picLocks noChangeAspect="1"/>
          </p:cNvPicPr>
          <p:nvPr/>
        </p:nvPicPr>
        <p:blipFill>
          <a:blip r:embed="rId5"/>
          <a:stretch>
            <a:fillRect/>
          </a:stretch>
        </p:blipFill>
        <p:spPr>
          <a:xfrm>
            <a:off x="9953270" y="2996973"/>
            <a:ext cx="2181225" cy="2562225"/>
          </a:xfrm>
          <a:prstGeom prst="rect">
            <a:avLst/>
          </a:prstGeom>
        </p:spPr>
      </p:pic>
    </p:spTree>
    <p:extLst>
      <p:ext uri="{BB962C8B-B14F-4D97-AF65-F5344CB8AC3E}">
        <p14:creationId xmlns:p14="http://schemas.microsoft.com/office/powerpoint/2010/main" val="271727321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ASRM classification of Müllerian anomalies</a:t>
            </a:r>
            <a:endParaRPr lang="en-US" dirty="0"/>
          </a:p>
        </p:txBody>
      </p:sp>
      <p:pic>
        <p:nvPicPr>
          <p:cNvPr id="4" name="Content Placeholder 3"/>
          <p:cNvPicPr>
            <a:picLocks noGrp="1" noChangeAspect="1"/>
          </p:cNvPicPr>
          <p:nvPr>
            <p:ph idx="1"/>
          </p:nvPr>
        </p:nvPicPr>
        <p:blipFill>
          <a:blip r:embed="rId2"/>
          <a:stretch>
            <a:fillRect/>
          </a:stretch>
        </p:blipFill>
        <p:spPr>
          <a:xfrm>
            <a:off x="2795587" y="2701131"/>
            <a:ext cx="6600825" cy="2600325"/>
          </a:xfrm>
          <a:prstGeom prst="rect">
            <a:avLst/>
          </a:prstGeom>
        </p:spPr>
      </p:pic>
    </p:spTree>
    <p:extLst>
      <p:ext uri="{BB962C8B-B14F-4D97-AF65-F5344CB8AC3E}">
        <p14:creationId xmlns:p14="http://schemas.microsoft.com/office/powerpoint/2010/main" val="96877143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ASRM classification of Müllerian anomalies</a:t>
            </a:r>
            <a:endParaRPr lang="en-US" dirty="0"/>
          </a:p>
        </p:txBody>
      </p:sp>
      <p:pic>
        <p:nvPicPr>
          <p:cNvPr id="4" name="Content Placeholder 3"/>
          <p:cNvPicPr>
            <a:picLocks noGrp="1" noChangeAspect="1"/>
          </p:cNvPicPr>
          <p:nvPr>
            <p:ph idx="1"/>
          </p:nvPr>
        </p:nvPicPr>
        <p:blipFill>
          <a:blip r:embed="rId2"/>
          <a:stretch>
            <a:fillRect/>
          </a:stretch>
        </p:blipFill>
        <p:spPr>
          <a:xfrm>
            <a:off x="1690687" y="2615406"/>
            <a:ext cx="8810625" cy="2771775"/>
          </a:xfrm>
          <a:prstGeom prst="rect">
            <a:avLst/>
          </a:prstGeom>
        </p:spPr>
      </p:pic>
    </p:spTree>
    <p:extLst>
      <p:ext uri="{BB962C8B-B14F-4D97-AF65-F5344CB8AC3E}">
        <p14:creationId xmlns:p14="http://schemas.microsoft.com/office/powerpoint/2010/main" val="201112066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Müllerian Duct Anomalies</a:t>
            </a:r>
            <a:r>
              <a:rPr lang="fa-IR" b="1" dirty="0" smtClean="0"/>
              <a:t/>
            </a:r>
            <a:br>
              <a:rPr lang="fa-IR" b="1" dirty="0" smtClean="0"/>
            </a:br>
            <a:r>
              <a:rPr lang="en-US" sz="2700" b="1" dirty="0" smtClean="0"/>
              <a:t>CONGENITAL </a:t>
            </a:r>
            <a:r>
              <a:rPr lang="en-US" sz="2700" b="1" dirty="0"/>
              <a:t>UTERINE ANOMALIES</a:t>
            </a:r>
            <a:r>
              <a:rPr lang="en-US" dirty="0"/>
              <a:t/>
            </a:r>
            <a:br>
              <a:rPr lang="en-US" dirty="0"/>
            </a:br>
            <a:endParaRPr lang="en-US" dirty="0"/>
          </a:p>
        </p:txBody>
      </p:sp>
      <p:sp>
        <p:nvSpPr>
          <p:cNvPr id="3" name="Content Placeholder 2"/>
          <p:cNvSpPr>
            <a:spLocks noGrp="1"/>
          </p:cNvSpPr>
          <p:nvPr>
            <p:ph idx="1"/>
          </p:nvPr>
        </p:nvSpPr>
        <p:spPr/>
        <p:txBody>
          <a:bodyPr/>
          <a:lstStyle/>
          <a:p>
            <a:r>
              <a:rPr lang="en-US" dirty="0" smtClean="0"/>
              <a:t>Uterus </a:t>
            </a:r>
          </a:p>
          <a:p>
            <a:r>
              <a:rPr lang="en-US" dirty="0" smtClean="0"/>
              <a:t> cervix </a:t>
            </a:r>
          </a:p>
          <a:p>
            <a:r>
              <a:rPr lang="en-US" dirty="0" smtClean="0"/>
              <a:t> </a:t>
            </a:r>
            <a:r>
              <a:rPr lang="en-US" dirty="0"/>
              <a:t>fallopian </a:t>
            </a:r>
            <a:r>
              <a:rPr lang="en-US" dirty="0" smtClean="0"/>
              <a:t>tubes</a:t>
            </a:r>
            <a:endParaRPr lang="en-US" dirty="0"/>
          </a:p>
          <a:p>
            <a:r>
              <a:rPr lang="fa-IR" dirty="0" smtClean="0"/>
              <a:t> </a:t>
            </a:r>
            <a:r>
              <a:rPr lang="en-US" dirty="0" smtClean="0"/>
              <a:t>Upper </a:t>
            </a:r>
            <a:r>
              <a:rPr lang="en-US" dirty="0"/>
              <a:t>vagina</a:t>
            </a:r>
            <a:br>
              <a:rPr lang="en-US" dirty="0"/>
            </a:br>
            <a:endParaRPr lang="en-US" dirty="0"/>
          </a:p>
        </p:txBody>
      </p:sp>
      <p:sp>
        <p:nvSpPr>
          <p:cNvPr id="4" name="Footer Placeholder 3"/>
          <p:cNvSpPr>
            <a:spLocks noGrp="1"/>
          </p:cNvSpPr>
          <p:nvPr>
            <p:ph type="ftr" sz="quarter" idx="11"/>
          </p:nvPr>
        </p:nvSpPr>
        <p:spPr>
          <a:xfrm>
            <a:off x="707570" y="6176963"/>
            <a:ext cx="8044543" cy="365125"/>
          </a:xfrm>
        </p:spPr>
        <p:txBody>
          <a:bodyPr/>
          <a:lstStyle/>
          <a:p>
            <a:r>
              <a:rPr lang="en-US" dirty="0"/>
              <a:t>Behr SC, Courtier JL, </a:t>
            </a:r>
            <a:r>
              <a:rPr lang="en-US" dirty="0" err="1"/>
              <a:t>Qayyum</a:t>
            </a:r>
            <a:r>
              <a:rPr lang="en-US" dirty="0"/>
              <a:t> A (2012) Imaging of </a:t>
            </a:r>
            <a:r>
              <a:rPr lang="en-US" dirty="0" err="1"/>
              <a:t>müllerian</a:t>
            </a:r>
            <a:r>
              <a:rPr lang="en-US" dirty="0"/>
              <a:t> duct anomalies. </a:t>
            </a:r>
            <a:r>
              <a:rPr lang="en-US" dirty="0" err="1"/>
              <a:t>Radiographics</a:t>
            </a:r>
            <a:r>
              <a:rPr lang="en-US" dirty="0"/>
              <a:t> 32:E233–E250</a:t>
            </a:r>
          </a:p>
        </p:txBody>
      </p:sp>
    </p:spTree>
    <p:extLst>
      <p:ext uri="{BB962C8B-B14F-4D97-AF65-F5344CB8AC3E}">
        <p14:creationId xmlns:p14="http://schemas.microsoft.com/office/powerpoint/2010/main" val="210817346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ASRM classification of Müllerian anomalies</a:t>
            </a:r>
            <a:endParaRPr lang="en-US" dirty="0"/>
          </a:p>
        </p:txBody>
      </p:sp>
      <p:pic>
        <p:nvPicPr>
          <p:cNvPr id="4" name="Content Placeholder 3"/>
          <p:cNvPicPr>
            <a:picLocks noGrp="1" noChangeAspect="1"/>
          </p:cNvPicPr>
          <p:nvPr>
            <p:ph idx="1"/>
          </p:nvPr>
        </p:nvPicPr>
        <p:blipFill>
          <a:blip r:embed="rId2"/>
          <a:stretch>
            <a:fillRect/>
          </a:stretch>
        </p:blipFill>
        <p:spPr>
          <a:xfrm>
            <a:off x="2987221" y="1825625"/>
            <a:ext cx="6217557" cy="4351338"/>
          </a:xfrm>
          <a:prstGeom prst="rect">
            <a:avLst/>
          </a:prstGeom>
        </p:spPr>
      </p:pic>
    </p:spTree>
    <p:extLst>
      <p:ext uri="{BB962C8B-B14F-4D97-AF65-F5344CB8AC3E}">
        <p14:creationId xmlns:p14="http://schemas.microsoft.com/office/powerpoint/2010/main" val="142551133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ASRM classification of Müllerian anomalies</a:t>
            </a:r>
            <a:endParaRPr lang="en-US" dirty="0"/>
          </a:p>
        </p:txBody>
      </p:sp>
      <p:pic>
        <p:nvPicPr>
          <p:cNvPr id="4" name="Content Placeholder 3"/>
          <p:cNvPicPr>
            <a:picLocks noGrp="1" noChangeAspect="1"/>
          </p:cNvPicPr>
          <p:nvPr>
            <p:ph idx="1"/>
          </p:nvPr>
        </p:nvPicPr>
        <p:blipFill>
          <a:blip r:embed="rId2"/>
          <a:stretch>
            <a:fillRect/>
          </a:stretch>
        </p:blipFill>
        <p:spPr>
          <a:xfrm>
            <a:off x="1784576" y="1690688"/>
            <a:ext cx="2352675" cy="4314825"/>
          </a:xfrm>
          <a:prstGeom prst="rect">
            <a:avLst/>
          </a:prstGeom>
        </p:spPr>
      </p:pic>
      <p:pic>
        <p:nvPicPr>
          <p:cNvPr id="5" name="Picture 4"/>
          <p:cNvPicPr>
            <a:picLocks noChangeAspect="1"/>
          </p:cNvPicPr>
          <p:nvPr/>
        </p:nvPicPr>
        <p:blipFill>
          <a:blip r:embed="rId3"/>
          <a:stretch>
            <a:fillRect/>
          </a:stretch>
        </p:blipFill>
        <p:spPr>
          <a:xfrm>
            <a:off x="5083627" y="1423988"/>
            <a:ext cx="3171825" cy="4848225"/>
          </a:xfrm>
          <a:prstGeom prst="rect">
            <a:avLst/>
          </a:prstGeom>
        </p:spPr>
      </p:pic>
    </p:spTree>
    <p:extLst>
      <p:ext uri="{BB962C8B-B14F-4D97-AF65-F5344CB8AC3E}">
        <p14:creationId xmlns:p14="http://schemas.microsoft.com/office/powerpoint/2010/main" val="395537312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ASRM classification of Müllerian anomalies</a:t>
            </a:r>
            <a:endParaRPr lang="en-US" dirty="0"/>
          </a:p>
        </p:txBody>
      </p:sp>
      <p:pic>
        <p:nvPicPr>
          <p:cNvPr id="4" name="Content Placeholder 3"/>
          <p:cNvPicPr>
            <a:picLocks noGrp="1" noChangeAspect="1"/>
          </p:cNvPicPr>
          <p:nvPr>
            <p:ph idx="1"/>
          </p:nvPr>
        </p:nvPicPr>
        <p:blipFill>
          <a:blip r:embed="rId2"/>
          <a:stretch>
            <a:fillRect/>
          </a:stretch>
        </p:blipFill>
        <p:spPr>
          <a:xfrm>
            <a:off x="4612784" y="1825625"/>
            <a:ext cx="2966432" cy="4351338"/>
          </a:xfrm>
          <a:prstGeom prst="rect">
            <a:avLst/>
          </a:prstGeom>
        </p:spPr>
      </p:pic>
    </p:spTree>
    <p:extLst>
      <p:ext uri="{BB962C8B-B14F-4D97-AF65-F5344CB8AC3E}">
        <p14:creationId xmlns:p14="http://schemas.microsoft.com/office/powerpoint/2010/main" val="168744252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t>classification of Müllerian anomalies </a:t>
            </a:r>
            <a:r>
              <a:rPr lang="en-US" dirty="0"/>
              <a:t>ESHRE/ESGE 2013 edition</a:t>
            </a:r>
            <a:br>
              <a:rPr lang="en-US" dirty="0"/>
            </a:br>
            <a:endParaRPr lang="en-US" dirty="0"/>
          </a:p>
        </p:txBody>
      </p:sp>
      <p:pic>
        <p:nvPicPr>
          <p:cNvPr id="4" name="Content Placeholder 3"/>
          <p:cNvPicPr>
            <a:picLocks noGrp="1" noChangeAspect="1"/>
          </p:cNvPicPr>
          <p:nvPr>
            <p:ph idx="1"/>
          </p:nvPr>
        </p:nvPicPr>
        <p:blipFill>
          <a:blip r:embed="rId2"/>
          <a:stretch>
            <a:fillRect/>
          </a:stretch>
        </p:blipFill>
        <p:spPr>
          <a:xfrm>
            <a:off x="2913018" y="1690688"/>
            <a:ext cx="5429658" cy="4989728"/>
          </a:xfrm>
          <a:prstGeom prst="rect">
            <a:avLst/>
          </a:prstGeom>
        </p:spPr>
      </p:pic>
    </p:spTree>
    <p:extLst>
      <p:ext uri="{BB962C8B-B14F-4D97-AF65-F5344CB8AC3E}">
        <p14:creationId xmlns:p14="http://schemas.microsoft.com/office/powerpoint/2010/main" val="405248917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2717074" y="73213"/>
            <a:ext cx="5808122" cy="6283137"/>
          </a:xfrm>
          <a:prstGeom prst="rect">
            <a:avLst/>
          </a:prstGeom>
        </p:spPr>
      </p:pic>
      <p:sp>
        <p:nvSpPr>
          <p:cNvPr id="4" name="Footer Placeholder 3"/>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85080119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Comparison of ASRM 2021 and ESHRE/ESGE 2013 classification systems</a:t>
            </a:r>
          </a:p>
        </p:txBody>
      </p:sp>
      <p:pic>
        <p:nvPicPr>
          <p:cNvPr id="5" name="Content Placeholder 4"/>
          <p:cNvPicPr>
            <a:picLocks noGrp="1" noChangeAspect="1"/>
          </p:cNvPicPr>
          <p:nvPr>
            <p:ph idx="1"/>
          </p:nvPr>
        </p:nvPicPr>
        <p:blipFill>
          <a:blip r:embed="rId2"/>
          <a:stretch>
            <a:fillRect/>
          </a:stretch>
        </p:blipFill>
        <p:spPr>
          <a:xfrm>
            <a:off x="1766887" y="2062956"/>
            <a:ext cx="8658225" cy="3876675"/>
          </a:xfrm>
          <a:prstGeom prst="rect">
            <a:avLst/>
          </a:prstGeom>
        </p:spPr>
      </p:pic>
      <p:sp>
        <p:nvSpPr>
          <p:cNvPr id="4" name="Footer Placeholder 3"/>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34308156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Clinical Presentation and Diagnostic </a:t>
            </a:r>
            <a:r>
              <a:rPr lang="en-US" b="1" dirty="0" smtClean="0"/>
              <a:t>Modalities</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solidFill>
                  <a:srgbClr val="FF0000"/>
                </a:solidFill>
              </a:rPr>
              <a:t>Asymptomatic</a:t>
            </a:r>
            <a:r>
              <a:rPr lang="en-US" dirty="0" smtClean="0"/>
              <a:t> </a:t>
            </a:r>
          </a:p>
          <a:p>
            <a:r>
              <a:rPr lang="en-US" dirty="0" smtClean="0"/>
              <a:t>cyclic </a:t>
            </a:r>
            <a:r>
              <a:rPr lang="en-US" dirty="0"/>
              <a:t>or noncyclic pelvic pain and dysmenorrhea </a:t>
            </a:r>
            <a:r>
              <a:rPr lang="en-US" dirty="0" smtClean="0">
                <a:solidFill>
                  <a:srgbClr val="FF0000"/>
                </a:solidFill>
              </a:rPr>
              <a:t>an </a:t>
            </a:r>
            <a:r>
              <a:rPr lang="en-US" dirty="0">
                <a:solidFill>
                  <a:srgbClr val="FF0000"/>
                </a:solidFill>
              </a:rPr>
              <a:t>obstructive </a:t>
            </a:r>
            <a:r>
              <a:rPr lang="en-US" dirty="0" smtClean="0">
                <a:solidFill>
                  <a:srgbClr val="FF0000"/>
                </a:solidFill>
              </a:rPr>
              <a:t>anomaly</a:t>
            </a:r>
            <a:r>
              <a:rPr lang="en-US" dirty="0"/>
              <a:t> </a:t>
            </a:r>
            <a:r>
              <a:rPr lang="en-US" dirty="0" smtClean="0"/>
              <a:t>(retrograde menstruation, and endometriosis)</a:t>
            </a:r>
          </a:p>
          <a:p>
            <a:r>
              <a:rPr lang="en-US" dirty="0" smtClean="0"/>
              <a:t>Primary amenorrhea </a:t>
            </a:r>
            <a:r>
              <a:rPr lang="en-US" dirty="0" smtClean="0">
                <a:solidFill>
                  <a:srgbClr val="FF0000"/>
                </a:solidFill>
              </a:rPr>
              <a:t>Müllerian </a:t>
            </a:r>
            <a:r>
              <a:rPr lang="en-US" dirty="0">
                <a:solidFill>
                  <a:srgbClr val="FF0000"/>
                </a:solidFill>
              </a:rPr>
              <a:t>agenesis </a:t>
            </a:r>
            <a:r>
              <a:rPr lang="en-US" dirty="0"/>
              <a:t>or </a:t>
            </a:r>
            <a:r>
              <a:rPr lang="en-US" dirty="0" smtClean="0"/>
              <a:t>Mayer– </a:t>
            </a:r>
            <a:r>
              <a:rPr lang="en-US" dirty="0" err="1" smtClean="0"/>
              <a:t>Rokitansky</a:t>
            </a:r>
            <a:r>
              <a:rPr lang="en-US" dirty="0" smtClean="0"/>
              <a:t>–</a:t>
            </a:r>
            <a:r>
              <a:rPr lang="en-US" dirty="0" err="1" smtClean="0"/>
              <a:t>Küster</a:t>
            </a:r>
            <a:r>
              <a:rPr lang="en-US" dirty="0" smtClean="0"/>
              <a:t>–Hauser </a:t>
            </a:r>
            <a:r>
              <a:rPr lang="en-US" dirty="0"/>
              <a:t>(MRKH) syndrome </a:t>
            </a:r>
            <a:r>
              <a:rPr lang="en-US" dirty="0" smtClean="0"/>
              <a:t>congenital </a:t>
            </a:r>
            <a:r>
              <a:rPr lang="en-US" dirty="0"/>
              <a:t>absence of the uterus and </a:t>
            </a:r>
            <a:r>
              <a:rPr lang="en-US" dirty="0" smtClean="0"/>
              <a:t>vagina (</a:t>
            </a:r>
            <a:r>
              <a:rPr lang="en-US" dirty="0" err="1" smtClean="0"/>
              <a:t>ASRM­Müllerian</a:t>
            </a:r>
            <a:r>
              <a:rPr lang="en-US" dirty="0" smtClean="0"/>
              <a:t> </a:t>
            </a:r>
            <a:r>
              <a:rPr lang="en-US" dirty="0"/>
              <a:t>agenesis, CONUTA­U5b</a:t>
            </a:r>
            <a:r>
              <a:rPr lang="en-US" dirty="0" smtClean="0"/>
              <a:t>).</a:t>
            </a:r>
          </a:p>
          <a:p>
            <a:r>
              <a:rPr lang="en-US" dirty="0" smtClean="0"/>
              <a:t>septate </a:t>
            </a:r>
            <a:r>
              <a:rPr lang="en-US" dirty="0"/>
              <a:t>uterus and uterus didelphys </a:t>
            </a:r>
            <a:r>
              <a:rPr lang="en-US" dirty="0" smtClean="0">
                <a:solidFill>
                  <a:srgbClr val="FF0000"/>
                </a:solidFill>
              </a:rPr>
              <a:t>abnormal </a:t>
            </a:r>
            <a:r>
              <a:rPr lang="en-US" dirty="0">
                <a:solidFill>
                  <a:srgbClr val="FF0000"/>
                </a:solidFill>
              </a:rPr>
              <a:t>uterine bleeding (</a:t>
            </a:r>
            <a:r>
              <a:rPr lang="en-US" dirty="0" smtClean="0">
                <a:solidFill>
                  <a:srgbClr val="FF0000"/>
                </a:solidFill>
              </a:rPr>
              <a:t>AUB)</a:t>
            </a:r>
          </a:p>
          <a:p>
            <a:pPr algn="ctr"/>
            <a:r>
              <a:rPr lang="en-US" dirty="0" smtClean="0"/>
              <a:t> </a:t>
            </a:r>
            <a:r>
              <a:rPr lang="en-US" dirty="0" smtClean="0">
                <a:solidFill>
                  <a:srgbClr val="FF0000"/>
                </a:solidFill>
              </a:rPr>
              <a:t>Endometriosis are </a:t>
            </a:r>
            <a:r>
              <a:rPr lang="en-US" dirty="0">
                <a:solidFill>
                  <a:srgbClr val="FF0000"/>
                </a:solidFill>
              </a:rPr>
              <a:t>more common in patients with congenital anomalies</a:t>
            </a:r>
            <a:br>
              <a:rPr lang="en-US" dirty="0">
                <a:solidFill>
                  <a:srgbClr val="FF0000"/>
                </a:solidFill>
              </a:rPr>
            </a:br>
            <a:r>
              <a:rPr lang="en-US" dirty="0">
                <a:solidFill>
                  <a:srgbClr val="FF0000"/>
                </a:solidFill>
              </a:rPr>
              <a:t>probably due to obstruction and retrograde </a:t>
            </a:r>
            <a:r>
              <a:rPr lang="en-US" dirty="0" smtClean="0">
                <a:solidFill>
                  <a:srgbClr val="FF0000"/>
                </a:solidFill>
              </a:rPr>
              <a:t>menstruation which </a:t>
            </a:r>
            <a:r>
              <a:rPr lang="en-US" dirty="0">
                <a:solidFill>
                  <a:srgbClr val="FF0000"/>
                </a:solidFill>
              </a:rPr>
              <a:t>may also lead to infertility</a:t>
            </a:r>
            <a:r>
              <a:rPr lang="en-US" dirty="0"/>
              <a:t/>
            </a:r>
            <a:br>
              <a:rPr lang="en-US" dirty="0"/>
            </a:br>
            <a:endParaRPr lang="en-US" dirty="0"/>
          </a:p>
        </p:txBody>
      </p:sp>
      <p:sp>
        <p:nvSpPr>
          <p:cNvPr id="4" name="Footer Placeholder 3"/>
          <p:cNvSpPr>
            <a:spLocks noGrp="1"/>
          </p:cNvSpPr>
          <p:nvPr>
            <p:ph type="ftr" sz="quarter" idx="11"/>
          </p:nvPr>
        </p:nvSpPr>
        <p:spPr>
          <a:xfrm>
            <a:off x="838200" y="6356350"/>
            <a:ext cx="10515599" cy="365125"/>
          </a:xfrm>
        </p:spPr>
        <p:txBody>
          <a:bodyPr/>
          <a:lstStyle/>
          <a:p>
            <a:pPr algn="l"/>
            <a:r>
              <a:rPr lang="en-US" dirty="0" err="1"/>
              <a:t>Grimbizis</a:t>
            </a:r>
            <a:r>
              <a:rPr lang="en-US" dirty="0"/>
              <a:t> GF, </a:t>
            </a:r>
            <a:r>
              <a:rPr lang="en-US" dirty="0" err="1"/>
              <a:t>Gordts</a:t>
            </a:r>
            <a:r>
              <a:rPr lang="en-US" dirty="0"/>
              <a:t> S, Di </a:t>
            </a:r>
            <a:r>
              <a:rPr lang="en-US" dirty="0" err="1"/>
              <a:t>Spiezio</a:t>
            </a:r>
            <a:r>
              <a:rPr lang="en-US" dirty="0"/>
              <a:t> </a:t>
            </a:r>
            <a:r>
              <a:rPr lang="en-US" dirty="0" err="1"/>
              <a:t>Sardo</a:t>
            </a:r>
            <a:r>
              <a:rPr lang="en-US" dirty="0"/>
              <a:t> A, </a:t>
            </a:r>
            <a:r>
              <a:rPr lang="en-US" dirty="0" err="1"/>
              <a:t>Brucker</a:t>
            </a:r>
            <a:r>
              <a:rPr lang="en-US" dirty="0"/>
              <a:t> S, </a:t>
            </a:r>
            <a:r>
              <a:rPr lang="en-US" dirty="0" smtClean="0"/>
              <a:t>De Angelis </a:t>
            </a:r>
            <a:r>
              <a:rPr lang="en-US" dirty="0"/>
              <a:t>C, </a:t>
            </a:r>
            <a:r>
              <a:rPr lang="en-US" dirty="0" err="1"/>
              <a:t>Gergolet</a:t>
            </a:r>
            <a:r>
              <a:rPr lang="en-US" dirty="0"/>
              <a:t> M. The ESHRE/ESGE consensus on </a:t>
            </a:r>
            <a:r>
              <a:rPr lang="en-US" dirty="0" smtClean="0"/>
              <a:t>the classification </a:t>
            </a:r>
            <a:r>
              <a:rPr lang="en-US" dirty="0"/>
              <a:t>of female genital tract congenital </a:t>
            </a:r>
            <a:r>
              <a:rPr lang="en-US" dirty="0" smtClean="0"/>
              <a:t>anomalies. Hum </a:t>
            </a:r>
            <a:r>
              <a:rPr lang="en-US" dirty="0" err="1"/>
              <a:t>Reprod</a:t>
            </a:r>
            <a:r>
              <a:rPr lang="en-US" dirty="0"/>
              <a:t>. 2013;28(8):2032­44.</a:t>
            </a:r>
            <a:br>
              <a:rPr lang="en-US" dirty="0"/>
            </a:br>
            <a:endParaRPr lang="en-US" dirty="0"/>
          </a:p>
        </p:txBody>
      </p:sp>
    </p:spTree>
    <p:extLst>
      <p:ext uri="{BB962C8B-B14F-4D97-AF65-F5344CB8AC3E}">
        <p14:creationId xmlns:p14="http://schemas.microsoft.com/office/powerpoint/2010/main" val="84156749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Imaging modalities</a:t>
            </a:r>
          </a:p>
        </p:txBody>
      </p:sp>
      <p:sp>
        <p:nvSpPr>
          <p:cNvPr id="3" name="Content Placeholder 2"/>
          <p:cNvSpPr>
            <a:spLocks noGrp="1"/>
          </p:cNvSpPr>
          <p:nvPr>
            <p:ph idx="1"/>
          </p:nvPr>
        </p:nvSpPr>
        <p:spPr/>
        <p:txBody>
          <a:bodyPr/>
          <a:lstStyle/>
          <a:p>
            <a:r>
              <a:rPr lang="en-US" dirty="0" err="1" smtClean="0">
                <a:solidFill>
                  <a:srgbClr val="FF0000"/>
                </a:solidFill>
              </a:rPr>
              <a:t>Hysterosalpingography</a:t>
            </a:r>
            <a:r>
              <a:rPr lang="en-US" dirty="0" smtClean="0">
                <a:solidFill>
                  <a:srgbClr val="FF0000"/>
                </a:solidFill>
              </a:rPr>
              <a:t> </a:t>
            </a:r>
            <a:r>
              <a:rPr lang="en-US" dirty="0">
                <a:solidFill>
                  <a:srgbClr val="FF0000"/>
                </a:solidFill>
              </a:rPr>
              <a:t>(HSG) </a:t>
            </a:r>
            <a:endParaRPr lang="en-US" dirty="0" smtClean="0">
              <a:solidFill>
                <a:srgbClr val="FF0000"/>
              </a:solidFill>
            </a:endParaRPr>
          </a:p>
          <a:p>
            <a:r>
              <a:rPr lang="en-US" dirty="0" smtClean="0"/>
              <a:t>initial </a:t>
            </a:r>
            <a:r>
              <a:rPr lang="en-US" dirty="0"/>
              <a:t>tool </a:t>
            </a:r>
            <a:r>
              <a:rPr lang="en-US" dirty="0" smtClean="0"/>
              <a:t>for </a:t>
            </a:r>
            <a:r>
              <a:rPr lang="en-US" dirty="0"/>
              <a:t>evaluation of tubal patency in infertility. </a:t>
            </a:r>
            <a:endParaRPr lang="en-US" dirty="0" smtClean="0"/>
          </a:p>
          <a:p>
            <a:r>
              <a:rPr lang="en-US" dirty="0" smtClean="0"/>
              <a:t>The </a:t>
            </a:r>
            <a:r>
              <a:rPr lang="en-US" dirty="0"/>
              <a:t>role of </a:t>
            </a:r>
            <a:r>
              <a:rPr lang="en-US" dirty="0" smtClean="0"/>
              <a:t> </a:t>
            </a:r>
            <a:r>
              <a:rPr lang="en-US" dirty="0"/>
              <a:t>evaluation of MDAs </a:t>
            </a:r>
            <a:r>
              <a:rPr lang="en-US" dirty="0" smtClean="0"/>
              <a:t>is </a:t>
            </a:r>
            <a:r>
              <a:rPr lang="en-US" dirty="0"/>
              <a:t>limited </a:t>
            </a:r>
            <a:endParaRPr lang="en-US" dirty="0" smtClean="0"/>
          </a:p>
          <a:p>
            <a:r>
              <a:rPr lang="en-US" dirty="0" smtClean="0"/>
              <a:t>because </a:t>
            </a:r>
            <a:r>
              <a:rPr lang="en-US" dirty="0"/>
              <a:t>it does not provide any information about the external contour of the uterus or the uterine cavity not communicating with the cervix</a:t>
            </a:r>
            <a:r>
              <a:rPr lang="en-US" dirty="0" smtClean="0"/>
              <a:t>.</a:t>
            </a:r>
          </a:p>
          <a:p>
            <a:r>
              <a:rPr lang="en-US" dirty="0" smtClean="0"/>
              <a:t> </a:t>
            </a:r>
            <a:r>
              <a:rPr lang="en-US" dirty="0"/>
              <a:t>It cannot be performed in agenesis or dysgenesis of the cervix</a:t>
            </a:r>
          </a:p>
        </p:txBody>
      </p:sp>
      <p:sp>
        <p:nvSpPr>
          <p:cNvPr id="4" name="Footer Placeholder 3"/>
          <p:cNvSpPr>
            <a:spLocks noGrp="1"/>
          </p:cNvSpPr>
          <p:nvPr>
            <p:ph type="ftr" sz="quarter" idx="11"/>
          </p:nvPr>
        </p:nvSpPr>
        <p:spPr>
          <a:xfrm>
            <a:off x="838200" y="6356350"/>
            <a:ext cx="10515600" cy="365125"/>
          </a:xfrm>
        </p:spPr>
        <p:txBody>
          <a:bodyPr/>
          <a:lstStyle/>
          <a:p>
            <a:pPr algn="l"/>
            <a:r>
              <a:rPr lang="en-US" dirty="0" err="1"/>
              <a:t>Zafarani</a:t>
            </a:r>
            <a:r>
              <a:rPr lang="en-US" dirty="0"/>
              <a:t> F, Ahmadi F, </a:t>
            </a:r>
            <a:r>
              <a:rPr lang="en-US" dirty="0" err="1"/>
              <a:t>Shahrzad</a:t>
            </a:r>
            <a:r>
              <a:rPr lang="en-US" dirty="0"/>
              <a:t> G (2017) </a:t>
            </a:r>
            <a:r>
              <a:rPr lang="en-US" dirty="0" err="1"/>
              <a:t>Hysterosalpingography</a:t>
            </a:r>
            <a:r>
              <a:rPr lang="en-US" dirty="0"/>
              <a:t> in </a:t>
            </a:r>
            <a:r>
              <a:rPr lang="en-US" dirty="0" smtClean="0"/>
              <a:t>the assessment </a:t>
            </a:r>
            <a:r>
              <a:rPr lang="en-US" dirty="0"/>
              <a:t>of congenital cervical anomalies. </a:t>
            </a:r>
            <a:r>
              <a:rPr lang="en-US" dirty="0" err="1"/>
              <a:t>Int</a:t>
            </a:r>
            <a:r>
              <a:rPr lang="en-US" dirty="0"/>
              <a:t> J </a:t>
            </a:r>
            <a:r>
              <a:rPr lang="en-US" dirty="0" err="1"/>
              <a:t>Fertil</a:t>
            </a:r>
            <a:r>
              <a:rPr lang="en-US" dirty="0"/>
              <a:t> </a:t>
            </a:r>
            <a:r>
              <a:rPr lang="en-US" dirty="0" err="1"/>
              <a:t>Steril</a:t>
            </a:r>
            <a:r>
              <a:rPr lang="en-US" dirty="0"/>
              <a:t> </a:t>
            </a:r>
            <a:br>
              <a:rPr lang="en-US" dirty="0"/>
            </a:br>
            <a:endParaRPr lang="en-US" dirty="0"/>
          </a:p>
        </p:txBody>
      </p:sp>
    </p:spTree>
    <p:extLst>
      <p:ext uri="{BB962C8B-B14F-4D97-AF65-F5344CB8AC3E}">
        <p14:creationId xmlns:p14="http://schemas.microsoft.com/office/powerpoint/2010/main" val="319370260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Imaging modalities</a:t>
            </a:r>
          </a:p>
        </p:txBody>
      </p:sp>
      <p:sp>
        <p:nvSpPr>
          <p:cNvPr id="3" name="Content Placeholder 2"/>
          <p:cNvSpPr>
            <a:spLocks noGrp="1"/>
          </p:cNvSpPr>
          <p:nvPr>
            <p:ph idx="1"/>
          </p:nvPr>
        </p:nvSpPr>
        <p:spPr/>
        <p:txBody>
          <a:bodyPr>
            <a:normAutofit fontScale="92500" lnSpcReduction="10000"/>
          </a:bodyPr>
          <a:lstStyle/>
          <a:p>
            <a:r>
              <a:rPr lang="en-US" dirty="0">
                <a:solidFill>
                  <a:srgbClr val="FF0000"/>
                </a:solidFill>
              </a:rPr>
              <a:t>Ultrasound (USG</a:t>
            </a:r>
            <a:r>
              <a:rPr lang="en-US" dirty="0" smtClean="0">
                <a:solidFill>
                  <a:srgbClr val="FF0000"/>
                </a:solidFill>
              </a:rPr>
              <a:t>) </a:t>
            </a:r>
          </a:p>
          <a:p>
            <a:r>
              <a:rPr lang="en-US" dirty="0" smtClean="0"/>
              <a:t>2D </a:t>
            </a:r>
            <a:r>
              <a:rPr lang="en-US" dirty="0"/>
              <a:t>USG has limitations in terms of inadequate visualization of uterine contour, inter-operator variability, and low sensitivity</a:t>
            </a:r>
            <a:r>
              <a:rPr lang="en-US" dirty="0" smtClean="0"/>
              <a:t>.</a:t>
            </a:r>
          </a:p>
          <a:p>
            <a:r>
              <a:rPr lang="en-US" dirty="0" smtClean="0"/>
              <a:t> </a:t>
            </a:r>
            <a:r>
              <a:rPr lang="en-US" dirty="0"/>
              <a:t>3D transvaginal USG (3D TVS) </a:t>
            </a:r>
            <a:r>
              <a:rPr lang="en-US" dirty="0" smtClean="0"/>
              <a:t> </a:t>
            </a:r>
            <a:r>
              <a:rPr lang="en-US" dirty="0"/>
              <a:t>better assessment of external fundal contour and internal indentation of the endometrial cavity</a:t>
            </a:r>
            <a:r>
              <a:rPr lang="en-US" dirty="0" smtClean="0"/>
              <a:t>.</a:t>
            </a:r>
          </a:p>
          <a:p>
            <a:r>
              <a:rPr lang="en-US" dirty="0" smtClean="0"/>
              <a:t> </a:t>
            </a:r>
            <a:r>
              <a:rPr lang="en-US" dirty="0"/>
              <a:t>Thick and echogenic endometrium in the </a:t>
            </a:r>
            <a:r>
              <a:rPr lang="en-US" dirty="0">
                <a:solidFill>
                  <a:srgbClr val="FF0000"/>
                </a:solidFill>
              </a:rPr>
              <a:t>secretory phase </a:t>
            </a:r>
            <a:r>
              <a:rPr lang="en-US" dirty="0"/>
              <a:t>helps in better evaluation of MDAs, </a:t>
            </a:r>
            <a:endParaRPr lang="en-US" dirty="0" smtClean="0"/>
          </a:p>
          <a:p>
            <a:r>
              <a:rPr lang="en-US" dirty="0" smtClean="0"/>
              <a:t>thus </a:t>
            </a:r>
            <a:r>
              <a:rPr lang="en-US" dirty="0"/>
              <a:t>pelvic USG for their evaluation should be scheduled in the latter part of the menstrual cycle. </a:t>
            </a:r>
            <a:endParaRPr lang="en-US" dirty="0" smtClean="0"/>
          </a:p>
          <a:p>
            <a:r>
              <a:rPr lang="en-US" dirty="0" smtClean="0"/>
              <a:t>Ovaries </a:t>
            </a:r>
            <a:r>
              <a:rPr lang="en-US" dirty="0"/>
              <a:t>should be identified in all patients and </a:t>
            </a:r>
            <a:r>
              <a:rPr lang="en-US" dirty="0" err="1"/>
              <a:t>malpositioned</a:t>
            </a:r>
            <a:r>
              <a:rPr lang="en-US" dirty="0"/>
              <a:t> ovaries should be looked for, which would require a transabdominal scan at times.</a:t>
            </a:r>
          </a:p>
        </p:txBody>
      </p:sp>
      <p:sp>
        <p:nvSpPr>
          <p:cNvPr id="4" name="Footer Placeholder 3"/>
          <p:cNvSpPr>
            <a:spLocks noGrp="1"/>
          </p:cNvSpPr>
          <p:nvPr>
            <p:ph type="ftr" sz="quarter" idx="11"/>
          </p:nvPr>
        </p:nvSpPr>
        <p:spPr>
          <a:xfrm>
            <a:off x="838200" y="6356350"/>
            <a:ext cx="10515600" cy="365125"/>
          </a:xfrm>
        </p:spPr>
        <p:txBody>
          <a:bodyPr/>
          <a:lstStyle/>
          <a:p>
            <a:pPr algn="l"/>
            <a:r>
              <a:rPr lang="en-US" dirty="0" err="1"/>
              <a:t>Deutch</a:t>
            </a:r>
            <a:r>
              <a:rPr lang="en-US" dirty="0"/>
              <a:t> TD, </a:t>
            </a:r>
            <a:r>
              <a:rPr lang="en-US" dirty="0" err="1"/>
              <a:t>Abuhamad</a:t>
            </a:r>
            <a:r>
              <a:rPr lang="en-US" dirty="0"/>
              <a:t> AZ. The role of </a:t>
            </a:r>
            <a:r>
              <a:rPr lang="en-US" dirty="0" smtClean="0"/>
              <a:t>3­dimensional ultrasonography </a:t>
            </a:r>
            <a:r>
              <a:rPr lang="en-US" dirty="0"/>
              <a:t>and magnetic resonance imaging in </a:t>
            </a:r>
            <a:r>
              <a:rPr lang="en-US" dirty="0" smtClean="0"/>
              <a:t>the diagnosis </a:t>
            </a:r>
            <a:r>
              <a:rPr lang="en-US" dirty="0"/>
              <a:t>of </a:t>
            </a:r>
            <a:r>
              <a:rPr lang="en-US" dirty="0" err="1"/>
              <a:t>müllerian</a:t>
            </a:r>
            <a:r>
              <a:rPr lang="en-US" dirty="0"/>
              <a:t> duct anomalies. J Ultrasound </a:t>
            </a:r>
            <a:r>
              <a:rPr lang="en-US" dirty="0" smtClean="0"/>
              <a:t>Med. 2008;27(3</a:t>
            </a:r>
            <a:r>
              <a:rPr lang="en-US" dirty="0"/>
              <a:t>):413­23.</a:t>
            </a:r>
            <a:br>
              <a:rPr lang="en-US" dirty="0"/>
            </a:br>
            <a:endParaRPr lang="en-US" dirty="0"/>
          </a:p>
        </p:txBody>
      </p:sp>
    </p:spTree>
    <p:extLst>
      <p:ext uri="{BB962C8B-B14F-4D97-AF65-F5344CB8AC3E}">
        <p14:creationId xmlns:p14="http://schemas.microsoft.com/office/powerpoint/2010/main" val="322830804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Imaging modalities</a:t>
            </a:r>
            <a:endParaRPr lang="en-US" dirty="0"/>
          </a:p>
        </p:txBody>
      </p:sp>
      <p:sp>
        <p:nvSpPr>
          <p:cNvPr id="3" name="Content Placeholder 2"/>
          <p:cNvSpPr>
            <a:spLocks noGrp="1"/>
          </p:cNvSpPr>
          <p:nvPr>
            <p:ph idx="1"/>
          </p:nvPr>
        </p:nvSpPr>
        <p:spPr/>
        <p:txBody>
          <a:bodyPr/>
          <a:lstStyle/>
          <a:p>
            <a:pPr algn="ctr"/>
            <a:r>
              <a:rPr lang="en-US" dirty="0" smtClean="0"/>
              <a:t>Three-­dimensional</a:t>
            </a:r>
            <a:r>
              <a:rPr lang="en-US" dirty="0"/>
              <a:t> </a:t>
            </a:r>
            <a:r>
              <a:rPr lang="en-US" dirty="0" smtClean="0"/>
              <a:t>sonography </a:t>
            </a:r>
            <a:r>
              <a:rPr lang="en-US" dirty="0"/>
              <a:t>has become the gold standard tool for </a:t>
            </a:r>
            <a:r>
              <a:rPr lang="en-US" dirty="0" smtClean="0"/>
              <a:t>the diagnosis </a:t>
            </a:r>
            <a:r>
              <a:rPr lang="en-US" dirty="0"/>
              <a:t>of CUAs.</a:t>
            </a:r>
            <a:br>
              <a:rPr lang="en-US" dirty="0"/>
            </a:br>
            <a:endParaRPr lang="en-US" dirty="0"/>
          </a:p>
        </p:txBody>
      </p:sp>
      <p:sp>
        <p:nvSpPr>
          <p:cNvPr id="4" name="Footer Placeholder 3"/>
          <p:cNvSpPr>
            <a:spLocks noGrp="1"/>
          </p:cNvSpPr>
          <p:nvPr>
            <p:ph type="ftr" sz="quarter" idx="11"/>
          </p:nvPr>
        </p:nvSpPr>
        <p:spPr>
          <a:xfrm>
            <a:off x="838200" y="6356350"/>
            <a:ext cx="10515600" cy="365125"/>
          </a:xfrm>
        </p:spPr>
        <p:txBody>
          <a:bodyPr/>
          <a:lstStyle/>
          <a:p>
            <a:pPr algn="l"/>
            <a:r>
              <a:rPr lang="en-US"/>
              <a:t>Deutch TD, Abuhamad AZ. The role of 3­dimensional ultrasonography and magnetic resonance imaging in the diagnosis of müllerian duct anomalies. J Ultrasound Med. 2008;27(3):413­23.</a:t>
            </a:r>
            <a:br>
              <a:rPr lang="en-US"/>
            </a:br>
            <a:endParaRPr lang="en-US" dirty="0"/>
          </a:p>
        </p:txBody>
      </p:sp>
    </p:spTree>
    <p:extLst>
      <p:ext uri="{BB962C8B-B14F-4D97-AF65-F5344CB8AC3E}">
        <p14:creationId xmlns:p14="http://schemas.microsoft.com/office/powerpoint/2010/main" val="379372547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dirty="0"/>
              <a:t>prevalence </a:t>
            </a:r>
            <a:r>
              <a:rPr lang="en-US" dirty="0" smtClean="0"/>
              <a:t>in </a:t>
            </a:r>
            <a:r>
              <a:rPr lang="en-US" dirty="0"/>
              <a:t>general population </a:t>
            </a:r>
            <a:r>
              <a:rPr lang="en-US" dirty="0" smtClean="0">
                <a:solidFill>
                  <a:srgbClr val="FF0000"/>
                </a:solidFill>
              </a:rPr>
              <a:t>4.3–6.7</a:t>
            </a:r>
            <a:r>
              <a:rPr lang="en-US" dirty="0">
                <a:solidFill>
                  <a:srgbClr val="FF0000"/>
                </a:solidFill>
              </a:rPr>
              <a:t>% </a:t>
            </a:r>
            <a:endParaRPr lang="en-US" dirty="0" smtClean="0">
              <a:solidFill>
                <a:srgbClr val="FF0000"/>
              </a:solidFill>
            </a:endParaRPr>
          </a:p>
          <a:p>
            <a:r>
              <a:rPr lang="en-US" dirty="0" smtClean="0"/>
              <a:t> </a:t>
            </a:r>
            <a:r>
              <a:rPr lang="en-US" dirty="0"/>
              <a:t>prevalence in the infertile population </a:t>
            </a:r>
            <a:r>
              <a:rPr lang="en-US" dirty="0" smtClean="0">
                <a:solidFill>
                  <a:srgbClr val="FF0000"/>
                </a:solidFill>
              </a:rPr>
              <a:t>3–13</a:t>
            </a:r>
            <a:r>
              <a:rPr lang="en-US" dirty="0">
                <a:solidFill>
                  <a:srgbClr val="FF0000"/>
                </a:solidFill>
              </a:rPr>
              <a:t>%</a:t>
            </a:r>
            <a:r>
              <a:rPr lang="en-US" dirty="0"/>
              <a:t>. </a:t>
            </a:r>
            <a:endParaRPr lang="en-US" dirty="0" smtClean="0"/>
          </a:p>
          <a:p>
            <a:r>
              <a:rPr lang="en-US" dirty="0" smtClean="0"/>
              <a:t>In </a:t>
            </a:r>
            <a:r>
              <a:rPr lang="en-US" dirty="0"/>
              <a:t>patients with recurrent miscarriages</a:t>
            </a:r>
            <a:r>
              <a:rPr lang="en-US" dirty="0">
                <a:solidFill>
                  <a:srgbClr val="FF0000"/>
                </a:solidFill>
              </a:rPr>
              <a:t>, ~13.3–24.5%</a:t>
            </a:r>
            <a:r>
              <a:rPr lang="en-US" dirty="0" smtClean="0">
                <a:solidFill>
                  <a:srgbClr val="FF0000"/>
                </a:solidFill>
              </a:rPr>
              <a:t>.</a:t>
            </a:r>
          </a:p>
          <a:p>
            <a:endParaRPr lang="en-US" dirty="0">
              <a:solidFill>
                <a:srgbClr val="FF0000"/>
              </a:solidFill>
            </a:endParaRPr>
          </a:p>
          <a:p>
            <a:r>
              <a:rPr lang="en-US" dirty="0"/>
              <a:t>Karyotypes are normal (</a:t>
            </a:r>
            <a:r>
              <a:rPr lang="en-US" dirty="0">
                <a:solidFill>
                  <a:srgbClr val="FF0000"/>
                </a:solidFill>
              </a:rPr>
              <a:t>46XX</a:t>
            </a:r>
            <a:r>
              <a:rPr lang="en-US" dirty="0"/>
              <a:t>) </a:t>
            </a:r>
            <a:r>
              <a:rPr lang="en-US" dirty="0" smtClean="0"/>
              <a:t>in majority </a:t>
            </a:r>
            <a:r>
              <a:rPr lang="en-US" dirty="0"/>
              <a:t>(</a:t>
            </a:r>
            <a:r>
              <a:rPr lang="en-US" dirty="0">
                <a:solidFill>
                  <a:srgbClr val="FF0000"/>
                </a:solidFill>
              </a:rPr>
              <a:t>92%</a:t>
            </a:r>
            <a:r>
              <a:rPr lang="en-US" dirty="0"/>
              <a:t>) </a:t>
            </a:r>
          </a:p>
          <a:p>
            <a:r>
              <a:rPr lang="en-US" dirty="0">
                <a:solidFill>
                  <a:srgbClr val="FF0000"/>
                </a:solidFill>
              </a:rPr>
              <a:t>A</a:t>
            </a:r>
            <a:r>
              <a:rPr lang="en-US" dirty="0" smtClean="0">
                <a:solidFill>
                  <a:srgbClr val="FF0000"/>
                </a:solidFill>
              </a:rPr>
              <a:t>bnormal </a:t>
            </a:r>
            <a:r>
              <a:rPr lang="en-US" dirty="0">
                <a:solidFill>
                  <a:srgbClr val="FF0000"/>
                </a:solidFill>
              </a:rPr>
              <a:t>in 7.7% </a:t>
            </a:r>
            <a:br>
              <a:rPr lang="en-US" dirty="0">
                <a:solidFill>
                  <a:srgbClr val="FF0000"/>
                </a:solidFill>
              </a:rPr>
            </a:br>
            <a:r>
              <a:rPr lang="en-US" dirty="0"/>
              <a:t/>
            </a:r>
            <a:br>
              <a:rPr lang="en-US" dirty="0"/>
            </a:br>
            <a:endParaRPr lang="en-US" dirty="0"/>
          </a:p>
        </p:txBody>
      </p:sp>
      <p:sp>
        <p:nvSpPr>
          <p:cNvPr id="4" name="Footer Placeholder 3"/>
          <p:cNvSpPr>
            <a:spLocks noGrp="1"/>
          </p:cNvSpPr>
          <p:nvPr>
            <p:ph type="ftr" sz="quarter" idx="11"/>
          </p:nvPr>
        </p:nvSpPr>
        <p:spPr>
          <a:xfrm>
            <a:off x="838199" y="6311900"/>
            <a:ext cx="7613469" cy="365125"/>
          </a:xfrm>
        </p:spPr>
        <p:txBody>
          <a:bodyPr/>
          <a:lstStyle/>
          <a:p>
            <a:r>
              <a:rPr lang="en-US" dirty="0"/>
              <a:t>Behr SC, Courtier JL, </a:t>
            </a:r>
            <a:r>
              <a:rPr lang="en-US" dirty="0" err="1"/>
              <a:t>Qayyum</a:t>
            </a:r>
            <a:r>
              <a:rPr lang="en-US" dirty="0"/>
              <a:t> A (2012) Imaging of </a:t>
            </a:r>
            <a:r>
              <a:rPr lang="en-US" dirty="0" err="1"/>
              <a:t>müllerian</a:t>
            </a:r>
            <a:r>
              <a:rPr lang="en-US" dirty="0"/>
              <a:t> duct anomalies. </a:t>
            </a:r>
            <a:r>
              <a:rPr lang="en-US" dirty="0" err="1"/>
              <a:t>Radiographics</a:t>
            </a:r>
            <a:r>
              <a:rPr lang="en-US" dirty="0"/>
              <a:t> 32:E233–E250</a:t>
            </a:r>
          </a:p>
        </p:txBody>
      </p:sp>
    </p:spTree>
    <p:extLst>
      <p:ext uri="{BB962C8B-B14F-4D97-AF65-F5344CB8AC3E}">
        <p14:creationId xmlns:p14="http://schemas.microsoft.com/office/powerpoint/2010/main" val="306131214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Imaging modalities</a:t>
            </a:r>
          </a:p>
        </p:txBody>
      </p:sp>
      <p:sp>
        <p:nvSpPr>
          <p:cNvPr id="3" name="Content Placeholder 2"/>
          <p:cNvSpPr>
            <a:spLocks noGrp="1"/>
          </p:cNvSpPr>
          <p:nvPr>
            <p:ph idx="1"/>
          </p:nvPr>
        </p:nvSpPr>
        <p:spPr/>
        <p:txBody>
          <a:bodyPr>
            <a:normAutofit fontScale="77500" lnSpcReduction="20000"/>
          </a:bodyPr>
          <a:lstStyle/>
          <a:p>
            <a:r>
              <a:rPr lang="en-US" dirty="0">
                <a:solidFill>
                  <a:srgbClr val="FF0000"/>
                </a:solidFill>
              </a:rPr>
              <a:t>Magnetic resonance imaging (MRI) </a:t>
            </a:r>
            <a:endParaRPr lang="en-US" dirty="0" smtClean="0">
              <a:solidFill>
                <a:srgbClr val="FF0000"/>
              </a:solidFill>
            </a:endParaRPr>
          </a:p>
          <a:p>
            <a:r>
              <a:rPr lang="en-US" dirty="0" smtClean="0">
                <a:solidFill>
                  <a:srgbClr val="FF0000"/>
                </a:solidFill>
              </a:rPr>
              <a:t>the </a:t>
            </a:r>
            <a:r>
              <a:rPr lang="en-US" dirty="0">
                <a:solidFill>
                  <a:srgbClr val="FF0000"/>
                </a:solidFill>
              </a:rPr>
              <a:t>ideal imaging modality </a:t>
            </a:r>
            <a:endParaRPr lang="en-US" dirty="0" smtClean="0">
              <a:solidFill>
                <a:srgbClr val="FF0000"/>
              </a:solidFill>
            </a:endParaRPr>
          </a:p>
          <a:p>
            <a:r>
              <a:rPr lang="en-US" dirty="0" smtClean="0"/>
              <a:t>it </a:t>
            </a:r>
            <a:r>
              <a:rPr lang="en-US" dirty="0"/>
              <a:t>gives exquisite </a:t>
            </a:r>
            <a:r>
              <a:rPr lang="en-US" dirty="0" smtClean="0"/>
              <a:t>information </a:t>
            </a:r>
            <a:r>
              <a:rPr lang="en-US" dirty="0"/>
              <a:t>both external contour and internal </a:t>
            </a:r>
            <a:r>
              <a:rPr lang="en-US" dirty="0" smtClean="0"/>
              <a:t>anatomy.</a:t>
            </a:r>
          </a:p>
          <a:p>
            <a:r>
              <a:rPr lang="en-US" dirty="0" smtClean="0"/>
              <a:t>T2WI </a:t>
            </a:r>
            <a:r>
              <a:rPr lang="en-US" dirty="0"/>
              <a:t>helps in the accurate delineation of uterine zonal anatomy and the presence of functional endometrium and helps in the precise classification of anomalies </a:t>
            </a:r>
            <a:r>
              <a:rPr lang="en-US" dirty="0" smtClean="0"/>
              <a:t>.</a:t>
            </a:r>
          </a:p>
          <a:p>
            <a:r>
              <a:rPr lang="en-US" dirty="0" smtClean="0"/>
              <a:t> </a:t>
            </a:r>
            <a:r>
              <a:rPr lang="en-US" dirty="0"/>
              <a:t>It also provides information regarding ovaries and adnexa. </a:t>
            </a:r>
            <a:endParaRPr lang="en-US" dirty="0" smtClean="0"/>
          </a:p>
          <a:p>
            <a:r>
              <a:rPr lang="en-US" dirty="0" smtClean="0"/>
              <a:t>T1WI </a:t>
            </a:r>
            <a:r>
              <a:rPr lang="en-US" dirty="0"/>
              <a:t>allows the identification of glands in endometriosis or blood products in </a:t>
            </a:r>
            <a:r>
              <a:rPr lang="en-US" dirty="0" err="1"/>
              <a:t>hematometrocolpos</a:t>
            </a:r>
            <a:r>
              <a:rPr lang="en-US" dirty="0"/>
              <a:t> </a:t>
            </a:r>
            <a:r>
              <a:rPr lang="en-US" dirty="0" smtClean="0"/>
              <a:t>.</a:t>
            </a:r>
          </a:p>
          <a:p>
            <a:r>
              <a:rPr lang="en-US" dirty="0" smtClean="0"/>
              <a:t> </a:t>
            </a:r>
            <a:r>
              <a:rPr lang="en-US" dirty="0"/>
              <a:t>Associated ovarian </a:t>
            </a:r>
            <a:r>
              <a:rPr lang="en-US" dirty="0" err="1"/>
              <a:t>maldescent</a:t>
            </a:r>
            <a:r>
              <a:rPr lang="en-US" dirty="0"/>
              <a:t> (high-placed ovaries at or above the level of internal iliac artery bifurcation) and renal anomalies can also be simultaneously identified. </a:t>
            </a:r>
            <a:endParaRPr lang="en-US" dirty="0" smtClean="0"/>
          </a:p>
          <a:p>
            <a:r>
              <a:rPr lang="en-US" dirty="0" smtClean="0"/>
              <a:t>the </a:t>
            </a:r>
            <a:r>
              <a:rPr lang="en-US" dirty="0"/>
              <a:t>use of 3D TVS is not possible in patients who are not sexually active </a:t>
            </a:r>
            <a:r>
              <a:rPr lang="en-US" dirty="0" smtClean="0"/>
              <a:t>or </a:t>
            </a:r>
            <a:r>
              <a:rPr lang="en-US" dirty="0"/>
              <a:t>with vaginal agenesis, obstruction, and complex </a:t>
            </a:r>
            <a:r>
              <a:rPr lang="en-US" dirty="0" smtClean="0"/>
              <a:t>anomalies so </a:t>
            </a:r>
            <a:r>
              <a:rPr lang="en-US" dirty="0"/>
              <a:t>MRI is best </a:t>
            </a:r>
            <a:r>
              <a:rPr lang="en-US" dirty="0" smtClean="0"/>
              <a:t>in </a:t>
            </a:r>
            <a:r>
              <a:rPr lang="en-US" dirty="0"/>
              <a:t>these patients </a:t>
            </a:r>
          </a:p>
        </p:txBody>
      </p:sp>
      <p:sp>
        <p:nvSpPr>
          <p:cNvPr id="4" name="Footer Placeholder 3"/>
          <p:cNvSpPr>
            <a:spLocks noGrp="1"/>
          </p:cNvSpPr>
          <p:nvPr>
            <p:ph type="ftr" sz="quarter" idx="11"/>
          </p:nvPr>
        </p:nvSpPr>
        <p:spPr>
          <a:xfrm>
            <a:off x="838200" y="6356350"/>
            <a:ext cx="10515600" cy="365125"/>
          </a:xfrm>
        </p:spPr>
        <p:txBody>
          <a:bodyPr/>
          <a:lstStyle/>
          <a:p>
            <a:pPr algn="l"/>
            <a:r>
              <a:rPr lang="en-US" dirty="0"/>
              <a:t>Boruah DK, </a:t>
            </a:r>
            <a:r>
              <a:rPr lang="en-US" dirty="0" err="1"/>
              <a:t>Sanyal</a:t>
            </a:r>
            <a:r>
              <a:rPr lang="en-US" dirty="0"/>
              <a:t> S, </a:t>
            </a:r>
            <a:r>
              <a:rPr lang="en-US" dirty="0" err="1"/>
              <a:t>Gogoi</a:t>
            </a:r>
            <a:r>
              <a:rPr lang="en-US" dirty="0"/>
              <a:t> BB et al (2017) Spectrum of MRI </a:t>
            </a:r>
            <a:r>
              <a:rPr lang="en-US" dirty="0" smtClean="0"/>
              <a:t>appearance of </a:t>
            </a:r>
            <a:r>
              <a:rPr lang="en-US" dirty="0"/>
              <a:t>Mayer–</a:t>
            </a:r>
            <a:r>
              <a:rPr lang="en-US" dirty="0" err="1"/>
              <a:t>Rokitansky</a:t>
            </a:r>
            <a:r>
              <a:rPr lang="en-US" dirty="0"/>
              <a:t>–</a:t>
            </a:r>
            <a:r>
              <a:rPr lang="en-US" dirty="0" err="1"/>
              <a:t>Kuster</a:t>
            </a:r>
            <a:r>
              <a:rPr lang="en-US" dirty="0"/>
              <a:t>–Hauser (MRKH) syndrome in primary amenorrhea patients. J </a:t>
            </a:r>
            <a:r>
              <a:rPr lang="en-US" dirty="0" err="1"/>
              <a:t>Clin</a:t>
            </a:r>
            <a:r>
              <a:rPr lang="en-US" dirty="0"/>
              <a:t> </a:t>
            </a:r>
            <a:r>
              <a:rPr lang="en-US" dirty="0" err="1"/>
              <a:t>Diagn</a:t>
            </a:r>
            <a:r>
              <a:rPr lang="en-US" dirty="0"/>
              <a:t> Res 11:TC30</a:t>
            </a:r>
            <a:br>
              <a:rPr lang="en-US" dirty="0"/>
            </a:br>
            <a:r>
              <a:rPr lang="en-US" dirty="0" err="1" smtClean="0"/>
              <a:t>Sugi</a:t>
            </a:r>
            <a:r>
              <a:rPr lang="en-US" dirty="0" smtClean="0"/>
              <a:t> </a:t>
            </a:r>
            <a:r>
              <a:rPr lang="en-US" dirty="0"/>
              <a:t>MD, </a:t>
            </a:r>
            <a:r>
              <a:rPr lang="en-US" dirty="0" err="1"/>
              <a:t>Penna</a:t>
            </a:r>
            <a:r>
              <a:rPr lang="en-US" dirty="0"/>
              <a:t> R, </a:t>
            </a:r>
            <a:r>
              <a:rPr lang="en-US" dirty="0" err="1"/>
              <a:t>Jha</a:t>
            </a:r>
            <a:r>
              <a:rPr lang="en-US" dirty="0"/>
              <a:t> P et al (2021) Müllerian duct anomalies: role </a:t>
            </a:r>
            <a:r>
              <a:rPr lang="en-US" dirty="0" smtClean="0"/>
              <a:t>in fertility </a:t>
            </a:r>
            <a:r>
              <a:rPr lang="en-US" dirty="0"/>
              <a:t>and pregnancy. </a:t>
            </a:r>
            <a:r>
              <a:rPr lang="en-US" dirty="0" err="1"/>
              <a:t>Radiographics</a:t>
            </a:r>
            <a:r>
              <a:rPr lang="en-US" dirty="0"/>
              <a:t> 41:1857–1875</a:t>
            </a:r>
            <a:br>
              <a:rPr lang="en-US" dirty="0"/>
            </a:br>
            <a:endParaRPr lang="en-US" dirty="0"/>
          </a:p>
        </p:txBody>
      </p:sp>
    </p:spTree>
    <p:extLst>
      <p:ext uri="{BB962C8B-B14F-4D97-AF65-F5344CB8AC3E}">
        <p14:creationId xmlns:p14="http://schemas.microsoft.com/office/powerpoint/2010/main" val="38235836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MR imaging protocol</a:t>
            </a:r>
          </a:p>
        </p:txBody>
      </p:sp>
      <p:sp>
        <p:nvSpPr>
          <p:cNvPr id="3" name="Content Placeholder 2"/>
          <p:cNvSpPr>
            <a:spLocks noGrp="1"/>
          </p:cNvSpPr>
          <p:nvPr>
            <p:ph idx="1"/>
          </p:nvPr>
        </p:nvSpPr>
        <p:spPr/>
        <p:txBody>
          <a:bodyPr>
            <a:normAutofit/>
          </a:bodyPr>
          <a:lstStyle/>
          <a:p>
            <a:r>
              <a:rPr lang="en-US" dirty="0" smtClean="0"/>
              <a:t>irrespective </a:t>
            </a:r>
            <a:r>
              <a:rPr lang="en-US" dirty="0"/>
              <a:t>of the patient’s menstrual cycle. </a:t>
            </a:r>
            <a:endParaRPr lang="en-US" dirty="0" smtClean="0"/>
          </a:p>
          <a:p>
            <a:r>
              <a:rPr lang="en-US" dirty="0" smtClean="0"/>
              <a:t> </a:t>
            </a:r>
            <a:r>
              <a:rPr lang="en-US" dirty="0"/>
              <a:t>recommend fasting for 3–6 h, however, no consensus </a:t>
            </a:r>
            <a:r>
              <a:rPr lang="en-US" dirty="0" smtClean="0"/>
              <a:t>exists.</a:t>
            </a:r>
          </a:p>
          <a:p>
            <a:r>
              <a:rPr lang="en-US" dirty="0" smtClean="0"/>
              <a:t>Emptying </a:t>
            </a:r>
            <a:r>
              <a:rPr lang="en-US" dirty="0"/>
              <a:t>the bladder 1 h prior to the examination is </a:t>
            </a:r>
            <a:r>
              <a:rPr lang="en-US" dirty="0" smtClean="0"/>
              <a:t>recommended</a:t>
            </a:r>
          </a:p>
          <a:p>
            <a:r>
              <a:rPr lang="en-US" dirty="0" smtClean="0"/>
              <a:t> </a:t>
            </a:r>
            <a:r>
              <a:rPr lang="en-US" dirty="0" err="1"/>
              <a:t>antiperistaltic</a:t>
            </a:r>
            <a:r>
              <a:rPr lang="en-US" dirty="0"/>
              <a:t> agents (20 mg of </a:t>
            </a:r>
            <a:r>
              <a:rPr lang="en-US" dirty="0" err="1"/>
              <a:t>butylscopolamine</a:t>
            </a:r>
            <a:r>
              <a:rPr lang="en-US" dirty="0"/>
              <a:t> or 1 mg glucagon IM/IV) are administered to reduce bowel motion artifacts and thus obtain </a:t>
            </a:r>
            <a:r>
              <a:rPr lang="en-US" dirty="0" err="1"/>
              <a:t>highquality</a:t>
            </a:r>
            <a:r>
              <a:rPr lang="en-US" dirty="0"/>
              <a:t> MR imaging. </a:t>
            </a:r>
            <a:endParaRPr lang="en-US" dirty="0" smtClean="0"/>
          </a:p>
          <a:p>
            <a:r>
              <a:rPr lang="en-US" dirty="0" smtClean="0"/>
              <a:t>Aqueous </a:t>
            </a:r>
            <a:r>
              <a:rPr lang="en-US" dirty="0"/>
              <a:t>vaginal gel (~60 mL) can be administered in a small percentage of patients when required.</a:t>
            </a:r>
          </a:p>
        </p:txBody>
      </p:sp>
      <p:sp>
        <p:nvSpPr>
          <p:cNvPr id="4" name="Footer Placeholder 3"/>
          <p:cNvSpPr>
            <a:spLocks noGrp="1"/>
          </p:cNvSpPr>
          <p:nvPr>
            <p:ph type="ftr" sz="quarter" idx="11"/>
          </p:nvPr>
        </p:nvSpPr>
        <p:spPr>
          <a:xfrm>
            <a:off x="838200" y="6356350"/>
            <a:ext cx="10515600" cy="365125"/>
          </a:xfrm>
        </p:spPr>
        <p:txBody>
          <a:bodyPr/>
          <a:lstStyle/>
          <a:p>
            <a:pPr algn="l"/>
            <a:r>
              <a:rPr lang="en-US" dirty="0"/>
              <a:t>Boruah DK, </a:t>
            </a:r>
            <a:r>
              <a:rPr lang="en-US" dirty="0" err="1"/>
              <a:t>Sanyal</a:t>
            </a:r>
            <a:r>
              <a:rPr lang="en-US" dirty="0"/>
              <a:t> S, </a:t>
            </a:r>
            <a:r>
              <a:rPr lang="en-US" dirty="0" err="1"/>
              <a:t>Gogoi</a:t>
            </a:r>
            <a:r>
              <a:rPr lang="en-US" dirty="0"/>
              <a:t> BB et al (2017) Spectrum of MRI appearance of Mayer–</a:t>
            </a:r>
            <a:r>
              <a:rPr lang="en-US" dirty="0" err="1"/>
              <a:t>Rokitansky</a:t>
            </a:r>
            <a:r>
              <a:rPr lang="en-US" dirty="0"/>
              <a:t>–</a:t>
            </a:r>
            <a:r>
              <a:rPr lang="en-US" dirty="0" err="1"/>
              <a:t>Kuster</a:t>
            </a:r>
            <a:r>
              <a:rPr lang="en-US" dirty="0"/>
              <a:t>–Hauser (MRKH) syndrome in primary amenorrhea patients. J </a:t>
            </a:r>
            <a:r>
              <a:rPr lang="en-US" dirty="0" err="1"/>
              <a:t>Clin</a:t>
            </a:r>
            <a:r>
              <a:rPr lang="en-US" dirty="0"/>
              <a:t> </a:t>
            </a:r>
            <a:r>
              <a:rPr lang="en-US" dirty="0" err="1"/>
              <a:t>Diagn</a:t>
            </a:r>
            <a:r>
              <a:rPr lang="en-US" dirty="0"/>
              <a:t> Res 11:TC30</a:t>
            </a:r>
            <a:br>
              <a:rPr lang="en-US" dirty="0"/>
            </a:br>
            <a:r>
              <a:rPr lang="en-US" dirty="0" err="1"/>
              <a:t>Sugi</a:t>
            </a:r>
            <a:r>
              <a:rPr lang="en-US" dirty="0"/>
              <a:t> MD, </a:t>
            </a:r>
            <a:r>
              <a:rPr lang="en-US" dirty="0" err="1"/>
              <a:t>Penna</a:t>
            </a:r>
            <a:r>
              <a:rPr lang="en-US" dirty="0"/>
              <a:t> R, </a:t>
            </a:r>
            <a:r>
              <a:rPr lang="en-US" dirty="0" err="1"/>
              <a:t>Jha</a:t>
            </a:r>
            <a:r>
              <a:rPr lang="en-US" dirty="0"/>
              <a:t> P et al (2021) Müllerian duct anomalies: role in fertility and pregnancy. </a:t>
            </a:r>
            <a:r>
              <a:rPr lang="en-US" dirty="0" err="1"/>
              <a:t>Radiographics</a:t>
            </a:r>
            <a:r>
              <a:rPr lang="en-US" dirty="0"/>
              <a:t> 41:1857–1875</a:t>
            </a:r>
            <a:br>
              <a:rPr lang="en-US" dirty="0"/>
            </a:br>
            <a:endParaRPr lang="en-US" dirty="0"/>
          </a:p>
          <a:p>
            <a:pPr algn="l"/>
            <a:endParaRPr lang="en-US" dirty="0"/>
          </a:p>
        </p:txBody>
      </p:sp>
    </p:spTree>
    <p:extLst>
      <p:ext uri="{BB962C8B-B14F-4D97-AF65-F5344CB8AC3E}">
        <p14:creationId xmlns:p14="http://schemas.microsoft.com/office/powerpoint/2010/main" val="294391677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Normal uterus</a:t>
            </a:r>
          </a:p>
        </p:txBody>
      </p:sp>
      <p:sp>
        <p:nvSpPr>
          <p:cNvPr id="3" name="Content Placeholder 2"/>
          <p:cNvSpPr>
            <a:spLocks noGrp="1"/>
          </p:cNvSpPr>
          <p:nvPr>
            <p:ph idx="1"/>
          </p:nvPr>
        </p:nvSpPr>
        <p:spPr/>
        <p:txBody>
          <a:bodyPr/>
          <a:lstStyle/>
          <a:p>
            <a:r>
              <a:rPr lang="en-US" dirty="0" smtClean="0"/>
              <a:t> pear-shaped  </a:t>
            </a:r>
          </a:p>
          <a:p>
            <a:r>
              <a:rPr lang="en-US" dirty="0" smtClean="0"/>
              <a:t> </a:t>
            </a:r>
            <a:r>
              <a:rPr lang="en-US" dirty="0"/>
              <a:t>convex or straight external fundal contour with no internal indentation</a:t>
            </a:r>
          </a:p>
        </p:txBody>
      </p:sp>
      <p:sp>
        <p:nvSpPr>
          <p:cNvPr id="4" name="Footer Placeholder 3"/>
          <p:cNvSpPr>
            <a:spLocks noGrp="1"/>
          </p:cNvSpPr>
          <p:nvPr>
            <p:ph type="ftr" sz="quarter" idx="11"/>
          </p:nvPr>
        </p:nvSpPr>
        <p:spPr>
          <a:xfrm>
            <a:off x="838200" y="6356350"/>
            <a:ext cx="7315200" cy="365125"/>
          </a:xfrm>
        </p:spPr>
        <p:txBody>
          <a:bodyPr/>
          <a:lstStyle/>
          <a:p>
            <a:pPr algn="l"/>
            <a:r>
              <a:rPr lang="en-US" dirty="0"/>
              <a:t>Kaur P, </a:t>
            </a:r>
            <a:r>
              <a:rPr lang="en-US" dirty="0" err="1"/>
              <a:t>Panneerselvam</a:t>
            </a:r>
            <a:r>
              <a:rPr lang="en-US" dirty="0"/>
              <a:t> D (2020) </a:t>
            </a:r>
            <a:r>
              <a:rPr lang="en-US" dirty="0" err="1"/>
              <a:t>Bicornuate</a:t>
            </a:r>
            <a:r>
              <a:rPr lang="en-US" dirty="0"/>
              <a:t> uterus. </a:t>
            </a:r>
            <a:r>
              <a:rPr lang="en-US" dirty="0" err="1"/>
              <a:t>StatPearls</a:t>
            </a:r>
            <a:r>
              <a:rPr lang="en-US" dirty="0"/>
              <a:t> </a:t>
            </a:r>
            <a:r>
              <a:rPr lang="en-US" dirty="0" smtClean="0"/>
              <a:t>Publishing, Treasure Island</a:t>
            </a:r>
            <a:endParaRPr lang="en-US" dirty="0"/>
          </a:p>
        </p:txBody>
      </p:sp>
      <p:pic>
        <p:nvPicPr>
          <p:cNvPr id="5" name="Picture 4"/>
          <p:cNvPicPr>
            <a:picLocks noChangeAspect="1"/>
          </p:cNvPicPr>
          <p:nvPr/>
        </p:nvPicPr>
        <p:blipFill>
          <a:blip r:embed="rId2"/>
          <a:stretch>
            <a:fillRect/>
          </a:stretch>
        </p:blipFill>
        <p:spPr>
          <a:xfrm>
            <a:off x="9278030" y="4281487"/>
            <a:ext cx="2257425" cy="2257425"/>
          </a:xfrm>
          <a:prstGeom prst="rect">
            <a:avLst/>
          </a:prstGeom>
        </p:spPr>
      </p:pic>
    </p:spTree>
    <p:extLst>
      <p:ext uri="{BB962C8B-B14F-4D97-AF65-F5344CB8AC3E}">
        <p14:creationId xmlns:p14="http://schemas.microsoft.com/office/powerpoint/2010/main" val="277902142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Normal uterus</a:t>
            </a:r>
            <a:endParaRPr lang="en-US" dirty="0"/>
          </a:p>
        </p:txBody>
      </p:sp>
      <p:pic>
        <p:nvPicPr>
          <p:cNvPr id="5" name="Content Placeholder 4"/>
          <p:cNvPicPr>
            <a:picLocks noGrp="1" noChangeAspect="1"/>
          </p:cNvPicPr>
          <p:nvPr>
            <p:ph idx="1"/>
          </p:nvPr>
        </p:nvPicPr>
        <p:blipFill>
          <a:blip r:embed="rId2"/>
          <a:stretch>
            <a:fillRect/>
          </a:stretch>
        </p:blipFill>
        <p:spPr>
          <a:xfrm>
            <a:off x="5390605" y="537166"/>
            <a:ext cx="4310743" cy="5819184"/>
          </a:xfrm>
          <a:prstGeom prst="rect">
            <a:avLst/>
          </a:prstGeom>
        </p:spPr>
      </p:pic>
    </p:spTree>
    <p:extLst>
      <p:ext uri="{BB962C8B-B14F-4D97-AF65-F5344CB8AC3E}">
        <p14:creationId xmlns:p14="http://schemas.microsoft.com/office/powerpoint/2010/main" val="137359304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Mullerian agenesis</a:t>
            </a:r>
          </a:p>
        </p:txBody>
      </p:sp>
      <p:sp>
        <p:nvSpPr>
          <p:cNvPr id="3" name="Content Placeholder 2"/>
          <p:cNvSpPr>
            <a:spLocks noGrp="1"/>
          </p:cNvSpPr>
          <p:nvPr>
            <p:ph idx="1"/>
          </p:nvPr>
        </p:nvSpPr>
        <p:spPr/>
        <p:txBody>
          <a:bodyPr>
            <a:normAutofit fontScale="92500"/>
          </a:bodyPr>
          <a:lstStyle/>
          <a:p>
            <a:r>
              <a:rPr lang="en-US" dirty="0" smtClean="0"/>
              <a:t>agenesis </a:t>
            </a:r>
            <a:r>
              <a:rPr lang="en-US" dirty="0"/>
              <a:t>of fallopian tubes, uterus, cervix, and proximal two-thirds of the vagina in variable degrees </a:t>
            </a:r>
          </a:p>
          <a:p>
            <a:r>
              <a:rPr lang="en-US" dirty="0" smtClean="0"/>
              <a:t> </a:t>
            </a:r>
            <a:r>
              <a:rPr lang="en-US" dirty="0"/>
              <a:t>This occurs as a part of </a:t>
            </a:r>
            <a:r>
              <a:rPr lang="en-US" dirty="0">
                <a:solidFill>
                  <a:srgbClr val="FF0000"/>
                </a:solidFill>
              </a:rPr>
              <a:t>Mayer–</a:t>
            </a:r>
            <a:r>
              <a:rPr lang="en-US" dirty="0" err="1">
                <a:solidFill>
                  <a:srgbClr val="FF0000"/>
                </a:solidFill>
              </a:rPr>
              <a:t>Rokitansky</a:t>
            </a:r>
            <a:r>
              <a:rPr lang="en-US" dirty="0">
                <a:solidFill>
                  <a:srgbClr val="FF0000"/>
                </a:solidFill>
              </a:rPr>
              <a:t>–</a:t>
            </a:r>
            <a:r>
              <a:rPr lang="en-US" dirty="0" err="1">
                <a:solidFill>
                  <a:srgbClr val="FF0000"/>
                </a:solidFill>
              </a:rPr>
              <a:t>Kuster</a:t>
            </a:r>
            <a:r>
              <a:rPr lang="en-US" dirty="0">
                <a:solidFill>
                  <a:srgbClr val="FF0000"/>
                </a:solidFill>
              </a:rPr>
              <a:t>–Hauser (MRKH) </a:t>
            </a:r>
            <a:r>
              <a:rPr lang="en-US" dirty="0"/>
              <a:t>syndrome with a prevalence of 1 in 4500 women. </a:t>
            </a:r>
            <a:endParaRPr lang="en-US" dirty="0" smtClean="0"/>
          </a:p>
          <a:p>
            <a:r>
              <a:rPr lang="en-US" dirty="0" smtClean="0"/>
              <a:t>It </a:t>
            </a:r>
            <a:r>
              <a:rPr lang="en-US" dirty="0"/>
              <a:t>is characterized by Mullerian agenesis, normal development of secondary sexual characteristics, and a normal 46XX karyotype</a:t>
            </a:r>
            <a:r>
              <a:rPr lang="en-US" dirty="0" smtClean="0"/>
              <a:t>.</a:t>
            </a:r>
          </a:p>
          <a:p>
            <a:r>
              <a:rPr lang="en-US" dirty="0" smtClean="0"/>
              <a:t> </a:t>
            </a:r>
            <a:r>
              <a:rPr lang="en-US" dirty="0"/>
              <a:t>MRKH is of two types: </a:t>
            </a:r>
            <a:endParaRPr lang="en-US" dirty="0" smtClean="0"/>
          </a:p>
          <a:p>
            <a:r>
              <a:rPr lang="en-US" dirty="0" smtClean="0"/>
              <a:t>type </a:t>
            </a:r>
            <a:r>
              <a:rPr lang="en-US" dirty="0"/>
              <a:t>I or isolated </a:t>
            </a:r>
            <a:r>
              <a:rPr lang="en-US" dirty="0" err="1"/>
              <a:t>uterovaginal</a:t>
            </a:r>
            <a:r>
              <a:rPr lang="en-US" dirty="0"/>
              <a:t> aplasia </a:t>
            </a:r>
          </a:p>
          <a:p>
            <a:r>
              <a:rPr lang="en-US" dirty="0" smtClean="0"/>
              <a:t> </a:t>
            </a:r>
            <a:r>
              <a:rPr lang="en-US" dirty="0"/>
              <a:t>type II </a:t>
            </a:r>
            <a:r>
              <a:rPr lang="en-US" dirty="0" smtClean="0"/>
              <a:t>MRKH </a:t>
            </a:r>
            <a:r>
              <a:rPr lang="en-US" dirty="0"/>
              <a:t>incomplete aplasia and/or associated renal (40%), cardiac, skeletal (30–40%) abnormalities and hearing defects (10–25</a:t>
            </a:r>
            <a:r>
              <a:rPr lang="en-US" dirty="0" smtClean="0"/>
              <a:t>%)</a:t>
            </a:r>
            <a:endParaRPr lang="en-US" dirty="0"/>
          </a:p>
        </p:txBody>
      </p:sp>
      <p:sp>
        <p:nvSpPr>
          <p:cNvPr id="4" name="Footer Placeholder 3"/>
          <p:cNvSpPr>
            <a:spLocks noGrp="1"/>
          </p:cNvSpPr>
          <p:nvPr>
            <p:ph type="ftr" sz="quarter" idx="11"/>
          </p:nvPr>
        </p:nvSpPr>
        <p:spPr>
          <a:xfrm>
            <a:off x="838200" y="6343287"/>
            <a:ext cx="10515600" cy="365125"/>
          </a:xfrm>
        </p:spPr>
        <p:txBody>
          <a:bodyPr/>
          <a:lstStyle/>
          <a:p>
            <a:pPr algn="l"/>
            <a:r>
              <a:rPr lang="en-US" dirty="0" err="1"/>
              <a:t>Morcel</a:t>
            </a:r>
            <a:r>
              <a:rPr lang="en-US" dirty="0"/>
              <a:t> K, </a:t>
            </a:r>
            <a:r>
              <a:rPr lang="en-US" dirty="0" err="1"/>
              <a:t>Camborieux</a:t>
            </a:r>
            <a:r>
              <a:rPr lang="en-US" dirty="0"/>
              <a:t> L, Guerrier D (2007) </a:t>
            </a:r>
            <a:r>
              <a:rPr lang="en-US" dirty="0" smtClean="0"/>
              <a:t>Mayer–</a:t>
            </a:r>
            <a:r>
              <a:rPr lang="en-US" dirty="0" err="1" smtClean="0"/>
              <a:t>Rokitansky</a:t>
            </a:r>
            <a:r>
              <a:rPr lang="en-US" dirty="0" smtClean="0"/>
              <a:t>–</a:t>
            </a:r>
            <a:r>
              <a:rPr lang="en-US" dirty="0" err="1" smtClean="0"/>
              <a:t>Küster</a:t>
            </a:r>
            <a:r>
              <a:rPr lang="en-US" dirty="0" smtClean="0"/>
              <a:t>–Hauser (MRKH</a:t>
            </a:r>
            <a:r>
              <a:rPr lang="en-US" dirty="0"/>
              <a:t>) syndrome. </a:t>
            </a:r>
            <a:r>
              <a:rPr lang="en-US" dirty="0" err="1"/>
              <a:t>Orphanet</a:t>
            </a:r>
            <a:r>
              <a:rPr lang="en-US" dirty="0"/>
              <a:t> J Rare Dis </a:t>
            </a:r>
            <a:r>
              <a:rPr lang="en-US" dirty="0" smtClean="0"/>
              <a:t>2:1–9</a:t>
            </a:r>
            <a:endParaRPr lang="en-US" dirty="0"/>
          </a:p>
        </p:txBody>
      </p:sp>
    </p:spTree>
    <p:extLst>
      <p:ext uri="{BB962C8B-B14F-4D97-AF65-F5344CB8AC3E}">
        <p14:creationId xmlns:p14="http://schemas.microsoft.com/office/powerpoint/2010/main" val="334966813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Imaging</a:t>
            </a:r>
          </a:p>
        </p:txBody>
      </p:sp>
      <p:sp>
        <p:nvSpPr>
          <p:cNvPr id="3" name="Content Placeholder 2"/>
          <p:cNvSpPr>
            <a:spLocks noGrp="1"/>
          </p:cNvSpPr>
          <p:nvPr>
            <p:ph idx="1"/>
          </p:nvPr>
        </p:nvSpPr>
        <p:spPr/>
        <p:txBody>
          <a:bodyPr/>
          <a:lstStyle/>
          <a:p>
            <a:r>
              <a:rPr lang="en-US" dirty="0" smtClean="0">
                <a:solidFill>
                  <a:srgbClr val="FF0000"/>
                </a:solidFill>
              </a:rPr>
              <a:t>HSG</a:t>
            </a:r>
            <a:r>
              <a:rPr lang="en-US" dirty="0" smtClean="0"/>
              <a:t> </a:t>
            </a:r>
            <a:r>
              <a:rPr lang="en-US" dirty="0">
                <a:solidFill>
                  <a:srgbClr val="FF0000"/>
                </a:solidFill>
              </a:rPr>
              <a:t>cannot be performed in Mullerian agenesis </a:t>
            </a:r>
            <a:r>
              <a:rPr lang="en-US" dirty="0"/>
              <a:t>and thus has no role in diagnosis. </a:t>
            </a:r>
            <a:endParaRPr lang="en-US" dirty="0" smtClean="0"/>
          </a:p>
          <a:p>
            <a:r>
              <a:rPr lang="en-US" dirty="0" smtClean="0"/>
              <a:t>USG </a:t>
            </a:r>
            <a:r>
              <a:rPr lang="en-US" dirty="0"/>
              <a:t>is the initial imaging modality, and findings include the absence of a uterus and identification of uterine remnants, if present, may be challenging. Normal-appearing ovaries are seen in either a normal or abnormal location.</a:t>
            </a:r>
          </a:p>
        </p:txBody>
      </p:sp>
      <p:sp>
        <p:nvSpPr>
          <p:cNvPr id="4" name="Footer Placeholder 3"/>
          <p:cNvSpPr>
            <a:spLocks noGrp="1"/>
          </p:cNvSpPr>
          <p:nvPr>
            <p:ph type="ftr" sz="quarter" idx="11"/>
          </p:nvPr>
        </p:nvSpPr>
        <p:spPr>
          <a:xfrm>
            <a:off x="940526" y="6356350"/>
            <a:ext cx="10413274" cy="365125"/>
          </a:xfrm>
        </p:spPr>
        <p:txBody>
          <a:bodyPr/>
          <a:lstStyle/>
          <a:p>
            <a:pPr algn="l"/>
            <a:r>
              <a:rPr lang="en-US" dirty="0" err="1"/>
              <a:t>Morcel</a:t>
            </a:r>
            <a:r>
              <a:rPr lang="en-US" dirty="0"/>
              <a:t> K, </a:t>
            </a:r>
            <a:r>
              <a:rPr lang="en-US" dirty="0" err="1"/>
              <a:t>Camborieux</a:t>
            </a:r>
            <a:r>
              <a:rPr lang="en-US" dirty="0"/>
              <a:t> L, Guerrier D (2007) Mayer–</a:t>
            </a:r>
            <a:r>
              <a:rPr lang="en-US" dirty="0" err="1"/>
              <a:t>Rokitansky</a:t>
            </a:r>
            <a:r>
              <a:rPr lang="en-US" dirty="0"/>
              <a:t>–</a:t>
            </a:r>
            <a:r>
              <a:rPr lang="en-US" dirty="0" err="1"/>
              <a:t>Küster</a:t>
            </a:r>
            <a:r>
              <a:rPr lang="en-US" dirty="0"/>
              <a:t>–Hauser (MRKH) syndrome. </a:t>
            </a:r>
            <a:r>
              <a:rPr lang="en-US" dirty="0" err="1"/>
              <a:t>Orphanet</a:t>
            </a:r>
            <a:r>
              <a:rPr lang="en-US" dirty="0"/>
              <a:t> J Rare Dis 2:1–9</a:t>
            </a:r>
          </a:p>
          <a:p>
            <a:pPr algn="l"/>
            <a:endParaRPr lang="en-US" dirty="0"/>
          </a:p>
        </p:txBody>
      </p:sp>
      <p:pic>
        <p:nvPicPr>
          <p:cNvPr id="5" name="Picture 4"/>
          <p:cNvPicPr>
            <a:picLocks noChangeAspect="1"/>
          </p:cNvPicPr>
          <p:nvPr/>
        </p:nvPicPr>
        <p:blipFill>
          <a:blip r:embed="rId2"/>
          <a:stretch>
            <a:fillRect/>
          </a:stretch>
        </p:blipFill>
        <p:spPr>
          <a:xfrm>
            <a:off x="2524125" y="4214813"/>
            <a:ext cx="7143750" cy="1962150"/>
          </a:xfrm>
          <a:prstGeom prst="rect">
            <a:avLst/>
          </a:prstGeom>
        </p:spPr>
      </p:pic>
    </p:spTree>
    <p:extLst>
      <p:ext uri="{BB962C8B-B14F-4D97-AF65-F5344CB8AC3E}">
        <p14:creationId xmlns:p14="http://schemas.microsoft.com/office/powerpoint/2010/main" val="358482880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MRI</a:t>
            </a:r>
            <a:endParaRPr lang="en-US" dirty="0"/>
          </a:p>
        </p:txBody>
      </p:sp>
      <p:sp>
        <p:nvSpPr>
          <p:cNvPr id="3" name="Content Placeholder 2"/>
          <p:cNvSpPr>
            <a:spLocks noGrp="1"/>
          </p:cNvSpPr>
          <p:nvPr>
            <p:ph idx="1"/>
          </p:nvPr>
        </p:nvSpPr>
        <p:spPr/>
        <p:txBody>
          <a:bodyPr>
            <a:normAutofit/>
          </a:bodyPr>
          <a:lstStyle/>
          <a:p>
            <a:r>
              <a:rPr lang="en-US" dirty="0"/>
              <a:t>Sagittal T2W MR </a:t>
            </a:r>
            <a:r>
              <a:rPr lang="en-US" dirty="0" smtClean="0"/>
              <a:t> </a:t>
            </a:r>
            <a:r>
              <a:rPr lang="en-US" dirty="0"/>
              <a:t>useful as the expected location of the uterus </a:t>
            </a:r>
            <a:r>
              <a:rPr lang="en-US" dirty="0" smtClean="0"/>
              <a:t>, location </a:t>
            </a:r>
            <a:r>
              <a:rPr lang="en-US" dirty="0"/>
              <a:t>of the bladder, urethra, and lower vagina </a:t>
            </a:r>
          </a:p>
          <a:p>
            <a:r>
              <a:rPr lang="en-US" dirty="0" smtClean="0"/>
              <a:t>complete </a:t>
            </a:r>
            <a:r>
              <a:rPr lang="en-US" dirty="0"/>
              <a:t>absence of uterine </a:t>
            </a:r>
            <a:r>
              <a:rPr lang="en-US" dirty="0" smtClean="0"/>
              <a:t>tissue</a:t>
            </a:r>
          </a:p>
          <a:p>
            <a:r>
              <a:rPr lang="en-US" dirty="0" smtClean="0"/>
              <a:t>more </a:t>
            </a:r>
            <a:r>
              <a:rPr lang="en-US" dirty="0"/>
              <a:t>often, a small </a:t>
            </a:r>
            <a:r>
              <a:rPr lang="en-US" dirty="0" err="1"/>
              <a:t>hypoplastic</a:t>
            </a:r>
            <a:r>
              <a:rPr lang="en-US" dirty="0"/>
              <a:t> </a:t>
            </a:r>
            <a:r>
              <a:rPr lang="en-US" dirty="0" smtClean="0"/>
              <a:t>uterus</a:t>
            </a:r>
          </a:p>
          <a:p>
            <a:r>
              <a:rPr lang="en-US" dirty="0" err="1" smtClean="0"/>
              <a:t>Prepubertal</a:t>
            </a:r>
            <a:r>
              <a:rPr lang="en-US" dirty="0" smtClean="0"/>
              <a:t> </a:t>
            </a:r>
            <a:r>
              <a:rPr lang="en-US" dirty="0"/>
              <a:t>females show no zonal </a:t>
            </a:r>
            <a:r>
              <a:rPr lang="en-US" dirty="0" smtClean="0"/>
              <a:t>anatomy</a:t>
            </a:r>
          </a:p>
          <a:p>
            <a:r>
              <a:rPr lang="en-US" dirty="0" smtClean="0"/>
              <a:t>after </a:t>
            </a:r>
            <a:r>
              <a:rPr lang="en-US" dirty="0"/>
              <a:t>puberty, poorly defined zonal anatomy may be seen under the influence of female hormones. </a:t>
            </a:r>
          </a:p>
        </p:txBody>
      </p:sp>
      <p:sp>
        <p:nvSpPr>
          <p:cNvPr id="4" name="Footer Placeholder 3"/>
          <p:cNvSpPr>
            <a:spLocks noGrp="1"/>
          </p:cNvSpPr>
          <p:nvPr>
            <p:ph type="ftr" sz="quarter" idx="11"/>
          </p:nvPr>
        </p:nvSpPr>
        <p:spPr>
          <a:xfrm>
            <a:off x="838200" y="6356350"/>
            <a:ext cx="10515600" cy="365125"/>
          </a:xfrm>
        </p:spPr>
        <p:txBody>
          <a:bodyPr/>
          <a:lstStyle/>
          <a:p>
            <a:pPr algn="l"/>
            <a:r>
              <a:rPr lang="en-US"/>
              <a:t>Morcel K, Camborieux L, Guerrier D (2007) Mayer–Rokitansky–Küster–Hauser (MRKH) syndrome. Orphanet J Rare Dis 2:1–9</a:t>
            </a:r>
            <a:endParaRPr lang="en-US" dirty="0"/>
          </a:p>
        </p:txBody>
      </p:sp>
    </p:spTree>
    <p:extLst>
      <p:ext uri="{BB962C8B-B14F-4D97-AF65-F5344CB8AC3E}">
        <p14:creationId xmlns:p14="http://schemas.microsoft.com/office/powerpoint/2010/main" val="117247412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Normally, the vagina appears as a T2 </a:t>
            </a:r>
            <a:r>
              <a:rPr lang="en-US" dirty="0" err="1"/>
              <a:t>hypointense</a:t>
            </a:r>
            <a:r>
              <a:rPr lang="en-US" dirty="0"/>
              <a:t> structure between the urethra, neck of urinary bladder anteriorly, and rectum </a:t>
            </a:r>
            <a:r>
              <a:rPr lang="en-US" dirty="0" smtClean="0"/>
              <a:t>posteriorly</a:t>
            </a:r>
            <a:endParaRPr lang="en-US" dirty="0" smtClean="0"/>
          </a:p>
          <a:p>
            <a:r>
              <a:rPr lang="en-US" dirty="0" smtClean="0"/>
              <a:t>Sagittal </a:t>
            </a:r>
            <a:r>
              <a:rPr lang="en-US" dirty="0"/>
              <a:t>T2WI is useful to measure the maximum vaginal length and thus aid in vaginal dilatation and surgical procedures</a:t>
            </a:r>
          </a:p>
        </p:txBody>
      </p:sp>
      <p:sp>
        <p:nvSpPr>
          <p:cNvPr id="4" name="Footer Placeholder 3"/>
          <p:cNvSpPr>
            <a:spLocks noGrp="1"/>
          </p:cNvSpPr>
          <p:nvPr>
            <p:ph type="ftr" sz="quarter" idx="11"/>
          </p:nvPr>
        </p:nvSpPr>
        <p:spPr>
          <a:xfrm>
            <a:off x="838200" y="6356350"/>
            <a:ext cx="10515599" cy="365125"/>
          </a:xfrm>
        </p:spPr>
        <p:txBody>
          <a:bodyPr/>
          <a:lstStyle/>
          <a:p>
            <a:pPr algn="l"/>
            <a:r>
              <a:rPr lang="en-US"/>
              <a:t>Morcel K, Camborieux L, Guerrier D (2007) Mayer–Rokitansky–Küster–Hauser (MRKH) syndrome. Orphanet J Rare Dis 2:1–9</a:t>
            </a:r>
            <a:endParaRPr lang="en-US" dirty="0"/>
          </a:p>
        </p:txBody>
      </p:sp>
    </p:spTree>
    <p:extLst>
      <p:ext uri="{BB962C8B-B14F-4D97-AF65-F5344CB8AC3E}">
        <p14:creationId xmlns:p14="http://schemas.microsoft.com/office/powerpoint/2010/main" val="352565406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Clinical importance and management</a:t>
            </a:r>
          </a:p>
        </p:txBody>
      </p:sp>
      <p:sp>
        <p:nvSpPr>
          <p:cNvPr id="3" name="Content Placeholder 2"/>
          <p:cNvSpPr>
            <a:spLocks noGrp="1"/>
          </p:cNvSpPr>
          <p:nvPr>
            <p:ph idx="1"/>
          </p:nvPr>
        </p:nvSpPr>
        <p:spPr/>
        <p:txBody>
          <a:bodyPr>
            <a:normAutofit/>
          </a:bodyPr>
          <a:lstStyle/>
          <a:p>
            <a:r>
              <a:rPr lang="en-US" dirty="0" smtClean="0"/>
              <a:t> </a:t>
            </a:r>
            <a:r>
              <a:rPr lang="en-US" dirty="0"/>
              <a:t>primary amenorrhea and pelvic pain in the presence of functional endometrium in the uterine remnants. </a:t>
            </a:r>
            <a:endParaRPr lang="en-US" dirty="0" smtClean="0"/>
          </a:p>
          <a:p>
            <a:r>
              <a:rPr lang="en-US" dirty="0" smtClean="0"/>
              <a:t>Pain </a:t>
            </a:r>
            <a:r>
              <a:rPr lang="en-US" dirty="0"/>
              <a:t>cyclical due to functional endometrium or chronic due to retrograde menstruation causing endometriosis</a:t>
            </a:r>
            <a:r>
              <a:rPr lang="en-US" dirty="0" smtClean="0"/>
              <a:t>.</a:t>
            </a:r>
          </a:p>
          <a:p>
            <a:r>
              <a:rPr lang="en-US" dirty="0" smtClean="0"/>
              <a:t> </a:t>
            </a:r>
            <a:r>
              <a:rPr lang="en-US" dirty="0"/>
              <a:t>Imaging, especially MRI, can help in </a:t>
            </a:r>
            <a:r>
              <a:rPr lang="en-US" dirty="0" smtClean="0"/>
              <a:t>primary </a:t>
            </a:r>
            <a:r>
              <a:rPr lang="en-US" dirty="0"/>
              <a:t>amenorrhea and with normal secondary sexual characteristics </a:t>
            </a:r>
            <a:endParaRPr lang="en-US" dirty="0" smtClean="0"/>
          </a:p>
          <a:p>
            <a:pPr algn="ctr"/>
            <a:r>
              <a:rPr lang="en-US" dirty="0" smtClean="0">
                <a:solidFill>
                  <a:srgbClr val="FF0000"/>
                </a:solidFill>
              </a:rPr>
              <a:t>Treatment </a:t>
            </a:r>
            <a:r>
              <a:rPr lang="en-US" dirty="0">
                <a:solidFill>
                  <a:srgbClr val="FF0000"/>
                </a:solidFill>
              </a:rPr>
              <a:t>of Mullerian agenesis includes vaginal dilatation and the creation of a neovagina by surgical procedures to enable normal sexual function.</a:t>
            </a:r>
          </a:p>
        </p:txBody>
      </p:sp>
      <p:sp>
        <p:nvSpPr>
          <p:cNvPr id="4" name="Footer Placeholder 3"/>
          <p:cNvSpPr>
            <a:spLocks noGrp="1"/>
          </p:cNvSpPr>
          <p:nvPr>
            <p:ph type="ftr" sz="quarter" idx="11"/>
          </p:nvPr>
        </p:nvSpPr>
        <p:spPr>
          <a:xfrm>
            <a:off x="838200" y="6356350"/>
            <a:ext cx="10515600" cy="365125"/>
          </a:xfrm>
        </p:spPr>
        <p:txBody>
          <a:bodyPr/>
          <a:lstStyle/>
          <a:p>
            <a:pPr algn="l"/>
            <a:r>
              <a:rPr lang="en-US" dirty="0" err="1"/>
              <a:t>Morcel</a:t>
            </a:r>
            <a:r>
              <a:rPr lang="en-US" dirty="0"/>
              <a:t> K, </a:t>
            </a:r>
            <a:r>
              <a:rPr lang="en-US" dirty="0" err="1"/>
              <a:t>Camborieux</a:t>
            </a:r>
            <a:r>
              <a:rPr lang="en-US" dirty="0"/>
              <a:t> L, Guerrier D (2007) Mayer–</a:t>
            </a:r>
            <a:r>
              <a:rPr lang="en-US" dirty="0" err="1"/>
              <a:t>Rokitansky</a:t>
            </a:r>
            <a:r>
              <a:rPr lang="en-US" dirty="0"/>
              <a:t>–</a:t>
            </a:r>
            <a:r>
              <a:rPr lang="en-US" dirty="0" err="1"/>
              <a:t>Küster</a:t>
            </a:r>
            <a:r>
              <a:rPr lang="en-US" dirty="0"/>
              <a:t>–Hauser (MRKH) syndrome. </a:t>
            </a:r>
            <a:r>
              <a:rPr lang="en-US" dirty="0" err="1"/>
              <a:t>Orphanet</a:t>
            </a:r>
            <a:r>
              <a:rPr lang="en-US" dirty="0"/>
              <a:t> J Rare Dis 2:1–9</a:t>
            </a:r>
          </a:p>
        </p:txBody>
      </p:sp>
    </p:spTree>
    <p:extLst>
      <p:ext uri="{BB962C8B-B14F-4D97-AF65-F5344CB8AC3E}">
        <p14:creationId xmlns:p14="http://schemas.microsoft.com/office/powerpoint/2010/main" val="383057965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Management</a:t>
            </a:r>
            <a:endParaRPr lang="en-US" dirty="0"/>
          </a:p>
        </p:txBody>
      </p:sp>
      <p:sp>
        <p:nvSpPr>
          <p:cNvPr id="3" name="Content Placeholder 2"/>
          <p:cNvSpPr>
            <a:spLocks noGrp="1"/>
          </p:cNvSpPr>
          <p:nvPr>
            <p:ph idx="1"/>
          </p:nvPr>
        </p:nvSpPr>
        <p:spPr/>
        <p:txBody>
          <a:bodyPr/>
          <a:lstStyle/>
          <a:p>
            <a:r>
              <a:rPr lang="en-US" dirty="0"/>
              <a:t>Serial Frank’s </a:t>
            </a:r>
            <a:r>
              <a:rPr lang="en-US" dirty="0" smtClean="0"/>
              <a:t>dilators</a:t>
            </a:r>
          </a:p>
          <a:p>
            <a:r>
              <a:rPr lang="en-US" dirty="0"/>
              <a:t>modified </a:t>
            </a:r>
            <a:r>
              <a:rPr lang="en-US" dirty="0" smtClean="0"/>
              <a:t>Abbè– McIndoe </a:t>
            </a:r>
            <a:r>
              <a:rPr lang="en-US" dirty="0"/>
              <a:t>operation is the most common surgical </a:t>
            </a:r>
            <a:r>
              <a:rPr lang="en-US" dirty="0" smtClean="0"/>
              <a:t>procedure used </a:t>
            </a:r>
            <a:r>
              <a:rPr lang="en-US" dirty="0"/>
              <a:t>to create a </a:t>
            </a:r>
            <a:r>
              <a:rPr lang="en-US" dirty="0" smtClean="0"/>
              <a:t>neovagina</a:t>
            </a:r>
          </a:p>
          <a:p>
            <a:r>
              <a:rPr lang="en-US" dirty="0"/>
              <a:t>The laparoscopic </a:t>
            </a:r>
            <a:r>
              <a:rPr lang="en-US" dirty="0" err="1"/>
              <a:t>Vecchietti</a:t>
            </a:r>
            <a:r>
              <a:rPr lang="en-US" dirty="0"/>
              <a:t> procedure </a:t>
            </a:r>
            <a:r>
              <a:rPr lang="en-US" dirty="0" smtClean="0"/>
              <a:t>is a </a:t>
            </a:r>
            <a:r>
              <a:rPr lang="en-US" dirty="0"/>
              <a:t>modification of the open </a:t>
            </a:r>
            <a:r>
              <a:rPr lang="en-US" dirty="0" smtClean="0"/>
              <a:t>technique</a:t>
            </a:r>
            <a:r>
              <a:rPr lang="en-US" dirty="0"/>
              <a:t/>
            </a:r>
            <a:br>
              <a:rPr lang="en-US" dirty="0"/>
            </a:br>
            <a:r>
              <a:rPr lang="en-US" dirty="0"/>
              <a:t/>
            </a:r>
            <a:br>
              <a:rPr lang="en-US" dirty="0"/>
            </a:br>
            <a:endParaRPr lang="en-US" dirty="0"/>
          </a:p>
        </p:txBody>
      </p:sp>
      <p:sp>
        <p:nvSpPr>
          <p:cNvPr id="4" name="Footer Placeholder 3"/>
          <p:cNvSpPr>
            <a:spLocks noGrp="1"/>
          </p:cNvSpPr>
          <p:nvPr>
            <p:ph type="ftr" sz="quarter" idx="11"/>
          </p:nvPr>
        </p:nvSpPr>
        <p:spPr>
          <a:xfrm>
            <a:off x="838200" y="6129337"/>
            <a:ext cx="10515600" cy="365125"/>
          </a:xfrm>
        </p:spPr>
        <p:txBody>
          <a:bodyPr/>
          <a:lstStyle/>
          <a:p>
            <a:pPr algn="l"/>
            <a:r>
              <a:rPr lang="en-US" dirty="0"/>
              <a:t>ACOG Committee Opinion. Müllerian Agenesis: </a:t>
            </a:r>
            <a:r>
              <a:rPr lang="en-US" dirty="0" smtClean="0"/>
              <a:t>Diagnosis, Management</a:t>
            </a:r>
            <a:r>
              <a:rPr lang="en-US" dirty="0"/>
              <a:t>, And Treatment. Number 562. 2013 (</a:t>
            </a:r>
            <a:r>
              <a:rPr lang="en-US" dirty="0" smtClean="0"/>
              <a:t>replaces No</a:t>
            </a:r>
            <a:r>
              <a:rPr lang="en-US" dirty="0"/>
              <a:t>. 355, December 2006).</a:t>
            </a:r>
            <a:br>
              <a:rPr lang="en-US" dirty="0"/>
            </a:br>
            <a:r>
              <a:rPr lang="en-US" dirty="0" smtClean="0"/>
              <a:t> </a:t>
            </a:r>
            <a:r>
              <a:rPr lang="en-US" dirty="0" err="1"/>
              <a:t>Borruto</a:t>
            </a:r>
            <a:r>
              <a:rPr lang="en-US" dirty="0"/>
              <a:t> F, </a:t>
            </a:r>
            <a:r>
              <a:rPr lang="en-US" dirty="0" err="1"/>
              <a:t>Chasen</a:t>
            </a:r>
            <a:r>
              <a:rPr lang="en-US" dirty="0"/>
              <a:t> ST, </a:t>
            </a:r>
            <a:r>
              <a:rPr lang="en-US" dirty="0" err="1"/>
              <a:t>Chervenak</a:t>
            </a:r>
            <a:r>
              <a:rPr lang="en-US" dirty="0"/>
              <a:t> FA, Fedele L. The </a:t>
            </a:r>
            <a:r>
              <a:rPr lang="en-US" dirty="0" err="1" smtClean="0"/>
              <a:t>Vecchietti</a:t>
            </a:r>
            <a:r>
              <a:rPr lang="en-US" dirty="0"/>
              <a:t> </a:t>
            </a:r>
            <a:r>
              <a:rPr lang="en-US" dirty="0" smtClean="0"/>
              <a:t>procedure </a:t>
            </a:r>
            <a:r>
              <a:rPr lang="en-US" dirty="0"/>
              <a:t>for surgical treatment of vaginal </a:t>
            </a:r>
            <a:r>
              <a:rPr lang="en-US" dirty="0" smtClean="0"/>
              <a:t>agenesis: comparison </a:t>
            </a:r>
            <a:r>
              <a:rPr lang="en-US" dirty="0"/>
              <a:t>of laparoscopy and laparotomy. </a:t>
            </a:r>
            <a:r>
              <a:rPr lang="en-US" dirty="0" err="1"/>
              <a:t>Int</a:t>
            </a:r>
            <a:r>
              <a:rPr lang="en-US" dirty="0"/>
              <a:t> J </a:t>
            </a:r>
            <a:r>
              <a:rPr lang="en-US" dirty="0" err="1" smtClean="0"/>
              <a:t>Gynaecol</a:t>
            </a:r>
            <a:r>
              <a:rPr lang="en-US" dirty="0"/>
              <a:t> </a:t>
            </a:r>
            <a:r>
              <a:rPr lang="en-US" dirty="0" smtClean="0"/>
              <a:t>Obstet</a:t>
            </a:r>
            <a:r>
              <a:rPr lang="en-US" dirty="0"/>
              <a:t>. 1999;64(2):153­8.</a:t>
            </a:r>
            <a:br>
              <a:rPr lang="en-US" dirty="0"/>
            </a:br>
            <a:r>
              <a:rPr lang="en-US" dirty="0" smtClean="0"/>
              <a:t>Mishra </a:t>
            </a:r>
            <a:r>
              <a:rPr lang="en-US" dirty="0"/>
              <a:t>B, </a:t>
            </a:r>
            <a:r>
              <a:rPr lang="en-US" dirty="0" smtClean="0"/>
              <a:t>et </a:t>
            </a:r>
            <a:r>
              <a:rPr lang="en-US" dirty="0"/>
              <a:t>al. Indigenous technique of fabricating vaginal </a:t>
            </a:r>
            <a:r>
              <a:rPr lang="en-US" dirty="0" err="1" smtClean="0"/>
              <a:t>mould</a:t>
            </a:r>
            <a:r>
              <a:rPr lang="en-US" dirty="0"/>
              <a:t> </a:t>
            </a:r>
            <a:r>
              <a:rPr lang="en-US" dirty="0" smtClean="0"/>
              <a:t>for </a:t>
            </a:r>
            <a:r>
              <a:rPr lang="en-US" dirty="0"/>
              <a:t>vaginal reconstruction and uterine drainage in </a:t>
            </a:r>
            <a:r>
              <a:rPr lang="en-US" dirty="0" smtClean="0"/>
              <a:t>McIndoe </a:t>
            </a:r>
            <a:r>
              <a:rPr lang="en-US" dirty="0" err="1" smtClean="0"/>
              <a:t>vaginoplasty</a:t>
            </a:r>
            <a:r>
              <a:rPr lang="en-US" dirty="0" smtClean="0"/>
              <a:t> </a:t>
            </a:r>
            <a:r>
              <a:rPr lang="en-US" dirty="0"/>
              <a:t>using 10 ml syringe. Indian J </a:t>
            </a:r>
            <a:r>
              <a:rPr lang="en-US" dirty="0" err="1"/>
              <a:t>Plast</a:t>
            </a:r>
            <a:r>
              <a:rPr lang="en-US" dirty="0"/>
              <a:t> </a:t>
            </a:r>
            <a:r>
              <a:rPr lang="en-US" dirty="0" smtClean="0"/>
              <a:t>Surg. 2016;49(1</a:t>
            </a:r>
            <a:r>
              <a:rPr lang="en-US" dirty="0"/>
              <a:t>):76­80.</a:t>
            </a:r>
            <a:br>
              <a:rPr lang="en-US" dirty="0"/>
            </a:br>
            <a:endParaRPr lang="en-US" dirty="0"/>
          </a:p>
        </p:txBody>
      </p:sp>
    </p:spTree>
    <p:extLst>
      <p:ext uri="{BB962C8B-B14F-4D97-AF65-F5344CB8AC3E}">
        <p14:creationId xmlns:p14="http://schemas.microsoft.com/office/powerpoint/2010/main" val="252851874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Embryology of the Female Reproductive Tract</a:t>
            </a:r>
            <a:r>
              <a:rPr lang="en-US" dirty="0"/>
              <a:t/>
            </a:r>
            <a:br>
              <a:rPr lang="en-US" dirty="0"/>
            </a:br>
            <a:r>
              <a:rPr lang="en-US" b="1" dirty="0"/>
              <a:t>and Etiology of Müllerian Anomalies</a:t>
            </a:r>
            <a:r>
              <a:rPr lang="en-US" dirty="0"/>
              <a:t/>
            </a:r>
            <a:br>
              <a:rPr lang="en-US" dirty="0"/>
            </a:br>
            <a:endParaRPr lang="en-US" dirty="0"/>
          </a:p>
        </p:txBody>
      </p:sp>
      <p:sp>
        <p:nvSpPr>
          <p:cNvPr id="3" name="Content Placeholder 2"/>
          <p:cNvSpPr>
            <a:spLocks noGrp="1"/>
          </p:cNvSpPr>
          <p:nvPr>
            <p:ph idx="1"/>
          </p:nvPr>
        </p:nvSpPr>
        <p:spPr/>
        <p:txBody>
          <a:bodyPr>
            <a:normAutofit fontScale="92500" lnSpcReduction="20000"/>
          </a:bodyPr>
          <a:lstStyle/>
          <a:p>
            <a:r>
              <a:rPr lang="en-US" dirty="0"/>
              <a:t>The development of the female gonads and the Müllerian</a:t>
            </a:r>
            <a:br>
              <a:rPr lang="en-US" dirty="0"/>
            </a:br>
            <a:r>
              <a:rPr lang="en-US" dirty="0"/>
              <a:t>system are </a:t>
            </a:r>
            <a:r>
              <a:rPr lang="en-US" dirty="0">
                <a:solidFill>
                  <a:srgbClr val="FF0000"/>
                </a:solidFill>
              </a:rPr>
              <a:t>separate processes</a:t>
            </a:r>
            <a:r>
              <a:rPr lang="en-US" dirty="0"/>
              <a:t>. </a:t>
            </a:r>
            <a:endParaRPr lang="en-US" dirty="0" smtClean="0"/>
          </a:p>
          <a:p>
            <a:endParaRPr lang="en-US" dirty="0"/>
          </a:p>
          <a:p>
            <a:r>
              <a:rPr lang="en-US" dirty="0"/>
              <a:t>The </a:t>
            </a:r>
            <a:r>
              <a:rPr lang="en-US" dirty="0">
                <a:solidFill>
                  <a:srgbClr val="FF0000"/>
                </a:solidFill>
              </a:rPr>
              <a:t>uterus </a:t>
            </a:r>
            <a:r>
              <a:rPr lang="en-US" dirty="0" smtClean="0">
                <a:solidFill>
                  <a:srgbClr val="FF0000"/>
                </a:solidFill>
              </a:rPr>
              <a:t>and the </a:t>
            </a:r>
            <a:r>
              <a:rPr lang="en-US" dirty="0">
                <a:solidFill>
                  <a:srgbClr val="FF0000"/>
                </a:solidFill>
              </a:rPr>
              <a:t>fallopian tubes </a:t>
            </a:r>
            <a:r>
              <a:rPr lang="en-US" dirty="0"/>
              <a:t>are developmentally derived from </a:t>
            </a:r>
            <a:r>
              <a:rPr lang="en-US" dirty="0" smtClean="0"/>
              <a:t>the </a:t>
            </a:r>
            <a:r>
              <a:rPr lang="en-US" dirty="0" smtClean="0">
                <a:solidFill>
                  <a:srgbClr val="FF0000"/>
                </a:solidFill>
              </a:rPr>
              <a:t>paramesonephric </a:t>
            </a:r>
            <a:r>
              <a:rPr lang="en-US" dirty="0">
                <a:solidFill>
                  <a:srgbClr val="FF0000"/>
                </a:solidFill>
              </a:rPr>
              <a:t>(Müllerian) </a:t>
            </a:r>
            <a:r>
              <a:rPr lang="en-US" dirty="0" smtClean="0">
                <a:solidFill>
                  <a:srgbClr val="FF0000"/>
                </a:solidFill>
              </a:rPr>
              <a:t>ducts</a:t>
            </a:r>
            <a:endParaRPr lang="en-US" dirty="0"/>
          </a:p>
          <a:p>
            <a:r>
              <a:rPr lang="en-US" dirty="0"/>
              <a:t>A</a:t>
            </a:r>
            <a:r>
              <a:rPr lang="en-US" dirty="0" smtClean="0"/>
              <a:t>rise </a:t>
            </a:r>
            <a:r>
              <a:rPr lang="en-US" dirty="0"/>
              <a:t>lateral to </a:t>
            </a:r>
            <a:r>
              <a:rPr lang="en-US" dirty="0" smtClean="0"/>
              <a:t>the mesonephric </a:t>
            </a:r>
            <a:r>
              <a:rPr lang="en-US" dirty="0"/>
              <a:t>(</a:t>
            </a:r>
            <a:r>
              <a:rPr lang="en-US" dirty="0" err="1"/>
              <a:t>Wolffian</a:t>
            </a:r>
            <a:r>
              <a:rPr lang="en-US" dirty="0"/>
              <a:t>) ducts from the </a:t>
            </a:r>
            <a:r>
              <a:rPr lang="en-US" dirty="0" err="1"/>
              <a:t>coelomic</a:t>
            </a:r>
            <a:r>
              <a:rPr lang="en-US" dirty="0"/>
              <a:t> </a:t>
            </a:r>
            <a:r>
              <a:rPr lang="en-US" dirty="0" smtClean="0"/>
              <a:t>epithelium of </a:t>
            </a:r>
            <a:r>
              <a:rPr lang="en-US" dirty="0"/>
              <a:t>the urogenital </a:t>
            </a:r>
            <a:r>
              <a:rPr lang="en-US" dirty="0" smtClean="0"/>
              <a:t>ridge.</a:t>
            </a:r>
          </a:p>
          <a:p>
            <a:r>
              <a:rPr lang="en-US" dirty="0"/>
              <a:t>The process of development is generally completed by 20 weeks of gestation. </a:t>
            </a:r>
            <a:endParaRPr lang="en-US" dirty="0" smtClean="0"/>
          </a:p>
          <a:p>
            <a:r>
              <a:rPr lang="en-US" dirty="0" smtClean="0"/>
              <a:t>Since </a:t>
            </a:r>
            <a:r>
              <a:rPr lang="en-US" dirty="0" err="1"/>
              <a:t>embryologically</a:t>
            </a:r>
            <a:r>
              <a:rPr lang="en-US" dirty="0"/>
              <a:t>, ovaries develop from the primordial germ cells which migrate to the genital </a:t>
            </a:r>
            <a:r>
              <a:rPr lang="en-US" dirty="0" smtClean="0"/>
              <a:t>ridge</a:t>
            </a:r>
            <a:r>
              <a:rPr lang="en-US" dirty="0"/>
              <a:t/>
            </a:r>
            <a:br>
              <a:rPr lang="en-US" dirty="0"/>
            </a:br>
            <a:r>
              <a:rPr lang="en-US" dirty="0"/>
              <a:t/>
            </a:r>
            <a:br>
              <a:rPr lang="en-US" dirty="0"/>
            </a:br>
            <a:endParaRPr lang="en-US" dirty="0"/>
          </a:p>
        </p:txBody>
      </p:sp>
      <p:sp>
        <p:nvSpPr>
          <p:cNvPr id="5" name="Footer Placeholder 4"/>
          <p:cNvSpPr>
            <a:spLocks noGrp="1"/>
          </p:cNvSpPr>
          <p:nvPr>
            <p:ph type="ftr" sz="quarter" idx="11"/>
          </p:nvPr>
        </p:nvSpPr>
        <p:spPr>
          <a:xfrm>
            <a:off x="838199" y="6311900"/>
            <a:ext cx="8109857" cy="365125"/>
          </a:xfrm>
        </p:spPr>
        <p:txBody>
          <a:bodyPr/>
          <a:lstStyle/>
          <a:p>
            <a:pPr algn="l"/>
            <a:r>
              <a:rPr lang="en-US" dirty="0"/>
              <a:t>Robbins JB, Parry JP, </a:t>
            </a:r>
            <a:r>
              <a:rPr lang="en-US" dirty="0" err="1"/>
              <a:t>Guite</a:t>
            </a:r>
            <a:r>
              <a:rPr lang="en-US" dirty="0"/>
              <a:t> KM et al (2012) MRI of </a:t>
            </a:r>
            <a:r>
              <a:rPr lang="en-US" dirty="0" smtClean="0"/>
              <a:t>pregnancy-related issues</a:t>
            </a:r>
            <a:r>
              <a:rPr lang="en-US" dirty="0"/>
              <a:t>: </a:t>
            </a:r>
            <a:r>
              <a:rPr lang="en-US" dirty="0" err="1"/>
              <a:t>Mullerian</a:t>
            </a:r>
            <a:r>
              <a:rPr lang="en-US" dirty="0"/>
              <a:t> duct anomalies. AJR Am J </a:t>
            </a:r>
            <a:r>
              <a:rPr lang="en-US" dirty="0" err="1"/>
              <a:t>Roentgenol</a:t>
            </a:r>
            <a:r>
              <a:rPr lang="en-US" dirty="0"/>
              <a:t> 198:302–310</a:t>
            </a:r>
            <a:br>
              <a:rPr lang="en-US" dirty="0"/>
            </a:br>
            <a:endParaRPr lang="en-US" dirty="0"/>
          </a:p>
        </p:txBody>
      </p:sp>
      <p:pic>
        <p:nvPicPr>
          <p:cNvPr id="4" name="Picture 3"/>
          <p:cNvPicPr>
            <a:picLocks noChangeAspect="1"/>
          </p:cNvPicPr>
          <p:nvPr/>
        </p:nvPicPr>
        <p:blipFill>
          <a:blip r:embed="rId2"/>
          <a:stretch>
            <a:fillRect/>
          </a:stretch>
        </p:blipFill>
        <p:spPr>
          <a:xfrm>
            <a:off x="9287691" y="5595385"/>
            <a:ext cx="2773680" cy="1163156"/>
          </a:xfrm>
          <a:prstGeom prst="rect">
            <a:avLst/>
          </a:prstGeom>
        </p:spPr>
      </p:pic>
    </p:spTree>
    <p:extLst>
      <p:ext uri="{BB962C8B-B14F-4D97-AF65-F5344CB8AC3E}">
        <p14:creationId xmlns:p14="http://schemas.microsoft.com/office/powerpoint/2010/main" val="202241050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1400" dirty="0" smtClean="0"/>
              <a:t>MRKH </a:t>
            </a:r>
            <a:r>
              <a:rPr lang="en-US" sz="1400" dirty="0"/>
              <a:t>syndrome type 1: (a) USG pelvis of a seventeen-year-old girl 46XX karyotype in the transverse plane reveals an ovoid hypoechoic structure posterior to the urinary bladder with poor zonal anatomy (arrow) suggesting the possibility of a </a:t>
            </a:r>
            <a:r>
              <a:rPr lang="en-US" sz="1400" dirty="0" err="1"/>
              <a:t>hypoplastic</a:t>
            </a:r>
            <a:r>
              <a:rPr lang="en-US" sz="1400" dirty="0"/>
              <a:t> uterus. Sagittal T2W MR image (b) reveals a small </a:t>
            </a:r>
            <a:r>
              <a:rPr lang="en-US" sz="1400" dirty="0" err="1"/>
              <a:t>hypointense</a:t>
            </a:r>
            <a:r>
              <a:rPr lang="en-US" sz="1400" dirty="0"/>
              <a:t> linear structure posterior to the bladder in the expected location of the uterus (arrow). The sagittal image obtained after partially emptying the bladder (c) better depicts the rudimentary zonal anatomy confirming the presence of a </a:t>
            </a:r>
            <a:r>
              <a:rPr lang="en-US" sz="1400" dirty="0" err="1"/>
              <a:t>hypoplastic</a:t>
            </a:r>
            <a:r>
              <a:rPr lang="en-US" sz="1400" dirty="0"/>
              <a:t> uterus (thick arrow). Also, note the vagina seen as a linear </a:t>
            </a:r>
            <a:r>
              <a:rPr lang="en-US" sz="1400" dirty="0" err="1"/>
              <a:t>hyperintensity</a:t>
            </a:r>
            <a:r>
              <a:rPr lang="en-US" sz="1400" dirty="0"/>
              <a:t> between the bladder and rectum (thin arrow). T2W coronal image (d) of the upper abdomen reveals both kidneys to be normal</a:t>
            </a:r>
          </a:p>
        </p:txBody>
      </p:sp>
      <p:pic>
        <p:nvPicPr>
          <p:cNvPr id="5" name="Content Placeholder 4"/>
          <p:cNvPicPr>
            <a:picLocks noGrp="1" noChangeAspect="1"/>
          </p:cNvPicPr>
          <p:nvPr>
            <p:ph idx="1"/>
          </p:nvPr>
        </p:nvPicPr>
        <p:blipFill>
          <a:blip r:embed="rId2"/>
          <a:stretch>
            <a:fillRect/>
          </a:stretch>
        </p:blipFill>
        <p:spPr>
          <a:xfrm>
            <a:off x="3665480" y="1825625"/>
            <a:ext cx="4861039" cy="4351338"/>
          </a:xfrm>
          <a:prstGeom prst="rect">
            <a:avLst/>
          </a:prstGeom>
        </p:spPr>
      </p:pic>
      <p:sp>
        <p:nvSpPr>
          <p:cNvPr id="4" name="Footer Placeholder 3"/>
          <p:cNvSpPr>
            <a:spLocks noGrp="1"/>
          </p:cNvSpPr>
          <p:nvPr>
            <p:ph type="ftr" sz="quarter" idx="11"/>
          </p:nvPr>
        </p:nvSpPr>
        <p:spPr/>
        <p:txBody>
          <a:bodyPr/>
          <a:lstStyle/>
          <a:p>
            <a:r>
              <a:rPr lang="en-US" dirty="0"/>
              <a:t>Dixit et al. Insights into Imaging (2025)</a:t>
            </a:r>
            <a:br>
              <a:rPr lang="en-US" dirty="0"/>
            </a:br>
            <a:endParaRPr lang="en-US" dirty="0"/>
          </a:p>
        </p:txBody>
      </p:sp>
    </p:spTree>
    <p:extLst>
      <p:ext uri="{BB962C8B-B14F-4D97-AF65-F5344CB8AC3E}">
        <p14:creationId xmlns:p14="http://schemas.microsoft.com/office/powerpoint/2010/main" val="158760932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Cervical agenesis</a:t>
            </a:r>
          </a:p>
        </p:txBody>
      </p:sp>
      <p:sp>
        <p:nvSpPr>
          <p:cNvPr id="3" name="Content Placeholder 2"/>
          <p:cNvSpPr>
            <a:spLocks noGrp="1"/>
          </p:cNvSpPr>
          <p:nvPr>
            <p:ph idx="1"/>
          </p:nvPr>
        </p:nvSpPr>
        <p:spPr/>
        <p:txBody>
          <a:bodyPr/>
          <a:lstStyle/>
          <a:p>
            <a:r>
              <a:rPr lang="en-US" dirty="0" smtClean="0"/>
              <a:t> </a:t>
            </a:r>
            <a:r>
              <a:rPr lang="en-US" dirty="0"/>
              <a:t>part of Mullerian </a:t>
            </a:r>
            <a:r>
              <a:rPr lang="en-US" dirty="0" smtClean="0"/>
              <a:t>agenesis</a:t>
            </a:r>
          </a:p>
          <a:p>
            <a:r>
              <a:rPr lang="en-US" dirty="0" smtClean="0"/>
              <a:t> </a:t>
            </a:r>
            <a:r>
              <a:rPr lang="en-US" dirty="0"/>
              <a:t>Isolated cervical agenesis is extremely rare </a:t>
            </a:r>
          </a:p>
          <a:p>
            <a:r>
              <a:rPr lang="en-US" dirty="0" smtClean="0"/>
              <a:t> </a:t>
            </a:r>
            <a:r>
              <a:rPr lang="en-US" dirty="0"/>
              <a:t>results from interrupted development of Mullerian ducts with no communication between the uterus and vagina</a:t>
            </a:r>
          </a:p>
        </p:txBody>
      </p:sp>
      <p:sp>
        <p:nvSpPr>
          <p:cNvPr id="4" name="Footer Placeholder 3"/>
          <p:cNvSpPr>
            <a:spLocks noGrp="1"/>
          </p:cNvSpPr>
          <p:nvPr>
            <p:ph type="ftr" sz="quarter" idx="11"/>
          </p:nvPr>
        </p:nvSpPr>
        <p:spPr>
          <a:xfrm>
            <a:off x="838200" y="6356350"/>
            <a:ext cx="10515600" cy="365125"/>
          </a:xfrm>
        </p:spPr>
        <p:txBody>
          <a:bodyPr/>
          <a:lstStyle/>
          <a:p>
            <a:pPr algn="l"/>
            <a:r>
              <a:rPr lang="en-US" dirty="0"/>
              <a:t>Kraiem S, </a:t>
            </a:r>
            <a:r>
              <a:rPr lang="en-US" dirty="0" err="1"/>
              <a:t>Zoukar</a:t>
            </a:r>
            <a:r>
              <a:rPr lang="en-US" dirty="0"/>
              <a:t> O, </a:t>
            </a:r>
            <a:r>
              <a:rPr lang="en-US" dirty="0" err="1"/>
              <a:t>Hnayin</a:t>
            </a:r>
            <a:r>
              <a:rPr lang="en-US" dirty="0"/>
              <a:t> A, </a:t>
            </a:r>
            <a:r>
              <a:rPr lang="en-US" dirty="0" err="1"/>
              <a:t>Zouari</a:t>
            </a:r>
            <a:r>
              <a:rPr lang="en-US" dirty="0"/>
              <a:t> A, </a:t>
            </a:r>
            <a:r>
              <a:rPr lang="en-US" dirty="0" err="1"/>
              <a:t>Faleh</a:t>
            </a:r>
            <a:r>
              <a:rPr lang="en-US" dirty="0"/>
              <a:t> R, Haddad A (2020) Complete cervical agenesis: successful surgical treatment: one case report. Pan </a:t>
            </a:r>
            <a:r>
              <a:rPr lang="en-US" dirty="0" err="1"/>
              <a:t>Afr</a:t>
            </a:r>
            <a:r>
              <a:rPr lang="en-US" dirty="0"/>
              <a:t> Med J 36:211</a:t>
            </a:r>
            <a:br>
              <a:rPr lang="en-US" dirty="0"/>
            </a:br>
            <a:endParaRPr lang="en-US" dirty="0"/>
          </a:p>
          <a:p>
            <a:pPr algn="l"/>
            <a:r>
              <a:rPr lang="en-US" dirty="0"/>
              <a:t/>
            </a:r>
            <a:br>
              <a:rPr lang="en-US" dirty="0"/>
            </a:br>
            <a:endParaRPr lang="en-US" dirty="0"/>
          </a:p>
        </p:txBody>
      </p:sp>
      <p:pic>
        <p:nvPicPr>
          <p:cNvPr id="5" name="Picture 4"/>
          <p:cNvPicPr>
            <a:picLocks noChangeAspect="1"/>
          </p:cNvPicPr>
          <p:nvPr/>
        </p:nvPicPr>
        <p:blipFill>
          <a:blip r:embed="rId2"/>
          <a:stretch>
            <a:fillRect/>
          </a:stretch>
        </p:blipFill>
        <p:spPr>
          <a:xfrm>
            <a:off x="3349670" y="3996580"/>
            <a:ext cx="5492659" cy="2180383"/>
          </a:xfrm>
          <a:prstGeom prst="rect">
            <a:avLst/>
          </a:prstGeom>
        </p:spPr>
      </p:pic>
    </p:spTree>
    <p:extLst>
      <p:ext uri="{BB962C8B-B14F-4D97-AF65-F5344CB8AC3E}">
        <p14:creationId xmlns:p14="http://schemas.microsoft.com/office/powerpoint/2010/main" val="144253415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Imaging</a:t>
            </a:r>
          </a:p>
        </p:txBody>
      </p:sp>
      <p:sp>
        <p:nvSpPr>
          <p:cNvPr id="3" name="Content Placeholder 2"/>
          <p:cNvSpPr>
            <a:spLocks noGrp="1"/>
          </p:cNvSpPr>
          <p:nvPr>
            <p:ph idx="1"/>
          </p:nvPr>
        </p:nvSpPr>
        <p:spPr/>
        <p:txBody>
          <a:bodyPr>
            <a:normAutofit fontScale="92500" lnSpcReduction="10000"/>
          </a:bodyPr>
          <a:lstStyle/>
          <a:p>
            <a:r>
              <a:rPr lang="en-US" b="1" dirty="0" smtClean="0"/>
              <a:t>USG</a:t>
            </a:r>
            <a:r>
              <a:rPr lang="en-US" dirty="0" smtClean="0"/>
              <a:t> : </a:t>
            </a:r>
            <a:r>
              <a:rPr lang="en-US" dirty="0"/>
              <a:t>a lack of a well-defined cervical canal with an obstructed and distended endometrial cavity, fallopian tubes with blood contents, and endometriosis. </a:t>
            </a:r>
            <a:endParaRPr lang="en-US" dirty="0" smtClean="0"/>
          </a:p>
          <a:p>
            <a:r>
              <a:rPr lang="en-US" b="1" dirty="0" smtClean="0"/>
              <a:t>MRI</a:t>
            </a:r>
            <a:r>
              <a:rPr lang="en-US" dirty="0" smtClean="0"/>
              <a:t>  </a:t>
            </a:r>
            <a:r>
              <a:rPr lang="en-US" dirty="0"/>
              <a:t>the most useful imaging </a:t>
            </a:r>
            <a:r>
              <a:rPr lang="en-US" dirty="0" smtClean="0"/>
              <a:t>modality. </a:t>
            </a:r>
          </a:p>
          <a:p>
            <a:r>
              <a:rPr lang="en-US" dirty="0" smtClean="0"/>
              <a:t>On </a:t>
            </a:r>
            <a:r>
              <a:rPr lang="en-US" dirty="0"/>
              <a:t>T1WI, </a:t>
            </a:r>
            <a:r>
              <a:rPr lang="en-US" dirty="0" smtClean="0"/>
              <a:t>or On T2WI</a:t>
            </a:r>
          </a:p>
          <a:p>
            <a:r>
              <a:rPr lang="en-US" dirty="0" smtClean="0"/>
              <a:t> </a:t>
            </a:r>
            <a:r>
              <a:rPr lang="en-US" dirty="0"/>
              <a:t>In cervical agenesis, no cervical tissue or </a:t>
            </a:r>
            <a:r>
              <a:rPr lang="en-US" dirty="0" err="1"/>
              <a:t>dysgenetic</a:t>
            </a:r>
            <a:r>
              <a:rPr lang="en-US" dirty="0"/>
              <a:t> cervix is visualized between the uterus and vagina. </a:t>
            </a:r>
            <a:endParaRPr lang="en-US" dirty="0" smtClean="0"/>
          </a:p>
          <a:p>
            <a:r>
              <a:rPr lang="en-US" dirty="0" smtClean="0"/>
              <a:t>Additional </a:t>
            </a:r>
            <a:r>
              <a:rPr lang="en-US" dirty="0"/>
              <a:t>findings of retrograde menstruation such as </a:t>
            </a:r>
            <a:r>
              <a:rPr lang="en-US" dirty="0" err="1"/>
              <a:t>hematometra</a:t>
            </a:r>
            <a:r>
              <a:rPr lang="en-US" dirty="0"/>
              <a:t>, </a:t>
            </a:r>
            <a:r>
              <a:rPr lang="en-US" dirty="0" err="1"/>
              <a:t>hematosalpinx</a:t>
            </a:r>
            <a:r>
              <a:rPr lang="en-US" dirty="0"/>
              <a:t>, or </a:t>
            </a:r>
            <a:r>
              <a:rPr lang="en-US" dirty="0" err="1"/>
              <a:t>endometrioma</a:t>
            </a:r>
            <a:r>
              <a:rPr lang="en-US" dirty="0"/>
              <a:t> are seen in the form of distended </a:t>
            </a:r>
            <a:r>
              <a:rPr lang="en-US" dirty="0" err="1"/>
              <a:t>fluidfilled</a:t>
            </a:r>
            <a:r>
              <a:rPr lang="en-US" dirty="0"/>
              <a:t> uterine cavities and fallopian tubes which appear </a:t>
            </a:r>
            <a:r>
              <a:rPr lang="en-US" dirty="0" err="1"/>
              <a:t>hyperintense</a:t>
            </a:r>
            <a:r>
              <a:rPr lang="en-US" dirty="0"/>
              <a:t> on T1WI and heterogeneous on T2WI</a:t>
            </a:r>
          </a:p>
        </p:txBody>
      </p:sp>
      <p:sp>
        <p:nvSpPr>
          <p:cNvPr id="4" name="Footer Placeholder 3"/>
          <p:cNvSpPr>
            <a:spLocks noGrp="1"/>
          </p:cNvSpPr>
          <p:nvPr>
            <p:ph type="ftr" sz="quarter" idx="11"/>
          </p:nvPr>
        </p:nvSpPr>
        <p:spPr>
          <a:xfrm>
            <a:off x="838200" y="6356350"/>
            <a:ext cx="10515600" cy="365125"/>
          </a:xfrm>
        </p:spPr>
        <p:txBody>
          <a:bodyPr/>
          <a:lstStyle/>
          <a:p>
            <a:pPr algn="l"/>
            <a:r>
              <a:rPr lang="en-US" dirty="0"/>
              <a:t>Kraiem S, </a:t>
            </a:r>
            <a:r>
              <a:rPr lang="en-US" dirty="0" err="1"/>
              <a:t>Zoukar</a:t>
            </a:r>
            <a:r>
              <a:rPr lang="en-US" dirty="0"/>
              <a:t> O, </a:t>
            </a:r>
            <a:r>
              <a:rPr lang="en-US" dirty="0" err="1"/>
              <a:t>Hnayin</a:t>
            </a:r>
            <a:r>
              <a:rPr lang="en-US" dirty="0"/>
              <a:t> A, </a:t>
            </a:r>
            <a:r>
              <a:rPr lang="en-US" dirty="0" err="1"/>
              <a:t>Zouari</a:t>
            </a:r>
            <a:r>
              <a:rPr lang="en-US" dirty="0"/>
              <a:t> A, </a:t>
            </a:r>
            <a:r>
              <a:rPr lang="en-US" dirty="0" err="1"/>
              <a:t>Faleh</a:t>
            </a:r>
            <a:r>
              <a:rPr lang="en-US" dirty="0"/>
              <a:t> R, Haddad A (2020) Complete cervical agenesis: successful surgical treatment: one case report. Pan </a:t>
            </a:r>
            <a:r>
              <a:rPr lang="en-US" dirty="0" err="1"/>
              <a:t>Afr</a:t>
            </a:r>
            <a:r>
              <a:rPr lang="en-US" dirty="0"/>
              <a:t> Med J 36:211</a:t>
            </a:r>
            <a:br>
              <a:rPr lang="en-US" dirty="0"/>
            </a:br>
            <a:endParaRPr lang="en-US" dirty="0"/>
          </a:p>
        </p:txBody>
      </p:sp>
    </p:spTree>
    <p:extLst>
      <p:ext uri="{BB962C8B-B14F-4D97-AF65-F5344CB8AC3E}">
        <p14:creationId xmlns:p14="http://schemas.microsoft.com/office/powerpoint/2010/main" val="207688791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1336" y="365125"/>
            <a:ext cx="10452463" cy="1855561"/>
          </a:xfrm>
        </p:spPr>
        <p:txBody>
          <a:bodyPr>
            <a:normAutofit/>
          </a:bodyPr>
          <a:lstStyle/>
          <a:p>
            <a:r>
              <a:rPr lang="en-US" sz="1600" dirty="0" smtClean="0"/>
              <a:t>Isthmic </a:t>
            </a:r>
            <a:r>
              <a:rPr lang="en-US" sz="1600" dirty="0"/>
              <a:t>agenesis: T2W coronal (a) and T1W axial (b) images of a nineteen-year-old girl with primary amenorrhea (a) reveal a normal-sized uterus with the endometrial cavity distended by T2 </a:t>
            </a:r>
            <a:r>
              <a:rPr lang="en-US" sz="1600" dirty="0" err="1"/>
              <a:t>hypointense</a:t>
            </a:r>
            <a:r>
              <a:rPr lang="en-US" sz="1600" dirty="0"/>
              <a:t> and T1 </a:t>
            </a:r>
            <a:r>
              <a:rPr lang="en-US" sz="1600" dirty="0" err="1"/>
              <a:t>hyperintense</a:t>
            </a:r>
            <a:r>
              <a:rPr lang="en-US" sz="1600" dirty="0"/>
              <a:t> contents suggesting blood products. Note the cervix (thin arrow) in a with no communication between the uterus and cervical canal. The uterus is pushed to the right by a hemorrhagic left </a:t>
            </a:r>
            <a:r>
              <a:rPr lang="en-US" sz="1600" dirty="0" err="1"/>
              <a:t>tubo</a:t>
            </a:r>
            <a:r>
              <a:rPr lang="en-US" sz="1600" dirty="0"/>
              <a:t>-ovarian mass due to retrograde menstruation. The normal H-shaped vagina (thick arrow) is well seen on a more inferior T2W axial image (c)</a:t>
            </a:r>
          </a:p>
        </p:txBody>
      </p:sp>
      <p:pic>
        <p:nvPicPr>
          <p:cNvPr id="5" name="Content Placeholder 4"/>
          <p:cNvPicPr>
            <a:picLocks noGrp="1" noChangeAspect="1"/>
          </p:cNvPicPr>
          <p:nvPr>
            <p:ph idx="1"/>
          </p:nvPr>
        </p:nvPicPr>
        <p:blipFill>
          <a:blip r:embed="rId2"/>
          <a:stretch>
            <a:fillRect/>
          </a:stretch>
        </p:blipFill>
        <p:spPr>
          <a:xfrm>
            <a:off x="1390650" y="2696369"/>
            <a:ext cx="9410700" cy="2609850"/>
          </a:xfrm>
          <a:prstGeom prst="rect">
            <a:avLst/>
          </a:prstGeom>
        </p:spPr>
      </p:pic>
      <p:sp>
        <p:nvSpPr>
          <p:cNvPr id="4" name="Footer Placeholder 3"/>
          <p:cNvSpPr>
            <a:spLocks noGrp="1"/>
          </p:cNvSpPr>
          <p:nvPr>
            <p:ph type="ftr" sz="quarter" idx="11"/>
          </p:nvPr>
        </p:nvSpPr>
        <p:spPr/>
        <p:txBody>
          <a:bodyPr/>
          <a:lstStyle/>
          <a:p>
            <a:r>
              <a:rPr lang="en-US" dirty="0"/>
              <a:t>Dixit et al. Insights into Imaging (2025)</a:t>
            </a:r>
            <a:br>
              <a:rPr lang="en-US" dirty="0"/>
            </a:br>
            <a:endParaRPr lang="en-US" dirty="0"/>
          </a:p>
          <a:p>
            <a:endParaRPr lang="en-US" dirty="0"/>
          </a:p>
        </p:txBody>
      </p:sp>
    </p:spTree>
    <p:extLst>
      <p:ext uri="{BB962C8B-B14F-4D97-AF65-F5344CB8AC3E}">
        <p14:creationId xmlns:p14="http://schemas.microsoft.com/office/powerpoint/2010/main" val="166540887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Clinical importance and management</a:t>
            </a:r>
          </a:p>
        </p:txBody>
      </p:sp>
      <p:sp>
        <p:nvSpPr>
          <p:cNvPr id="3" name="Content Placeholder 2"/>
          <p:cNvSpPr>
            <a:spLocks noGrp="1"/>
          </p:cNvSpPr>
          <p:nvPr>
            <p:ph idx="1"/>
          </p:nvPr>
        </p:nvSpPr>
        <p:spPr/>
        <p:txBody>
          <a:bodyPr/>
          <a:lstStyle/>
          <a:p>
            <a:r>
              <a:rPr lang="en-US" dirty="0" smtClean="0"/>
              <a:t> similar to other </a:t>
            </a:r>
            <a:r>
              <a:rPr lang="en-US" dirty="0"/>
              <a:t>obstructive Mullerian anomalies </a:t>
            </a:r>
          </a:p>
          <a:p>
            <a:r>
              <a:rPr lang="en-US" dirty="0" smtClean="0"/>
              <a:t> </a:t>
            </a:r>
            <a:r>
              <a:rPr lang="en-US" dirty="0"/>
              <a:t>primary amenorrhea </a:t>
            </a:r>
          </a:p>
          <a:p>
            <a:r>
              <a:rPr lang="en-US" dirty="0" smtClean="0"/>
              <a:t> </a:t>
            </a:r>
            <a:r>
              <a:rPr lang="en-US" dirty="0"/>
              <a:t>pelvic pain due to </a:t>
            </a:r>
            <a:r>
              <a:rPr lang="en-US" dirty="0" err="1"/>
              <a:t>hematometra</a:t>
            </a:r>
            <a:r>
              <a:rPr lang="en-US" dirty="0"/>
              <a:t>, </a:t>
            </a:r>
            <a:r>
              <a:rPr lang="en-US" dirty="0" err="1"/>
              <a:t>hematosalpinx</a:t>
            </a:r>
            <a:r>
              <a:rPr lang="en-US" dirty="0"/>
              <a:t>, and </a:t>
            </a:r>
            <a:r>
              <a:rPr lang="en-US" dirty="0" smtClean="0"/>
              <a:t>endometriosis.</a:t>
            </a:r>
          </a:p>
          <a:p>
            <a:r>
              <a:rPr lang="en-US" dirty="0" smtClean="0"/>
              <a:t>Treatment </a:t>
            </a:r>
            <a:r>
              <a:rPr lang="en-US" dirty="0"/>
              <a:t>options include medical and surgical procedures such as </a:t>
            </a:r>
            <a:r>
              <a:rPr lang="en-US" dirty="0" err="1"/>
              <a:t>cervicoplasty</a:t>
            </a:r>
            <a:r>
              <a:rPr lang="en-US" dirty="0"/>
              <a:t> and </a:t>
            </a:r>
            <a:r>
              <a:rPr lang="en-US" dirty="0" err="1"/>
              <a:t>uterovaginal</a:t>
            </a:r>
            <a:r>
              <a:rPr lang="en-US" dirty="0"/>
              <a:t> anastomosis</a:t>
            </a:r>
            <a:r>
              <a:rPr lang="en-US" dirty="0" smtClean="0"/>
              <a:t>.</a:t>
            </a:r>
          </a:p>
          <a:p>
            <a:r>
              <a:rPr lang="en-US" dirty="0" smtClean="0"/>
              <a:t> </a:t>
            </a:r>
            <a:r>
              <a:rPr lang="en-US" dirty="0"/>
              <a:t>In case of failure of these procedures, a hysterectomy of the obstructed uterus may be required </a:t>
            </a:r>
            <a:r>
              <a:rPr lang="en-US" dirty="0" smtClean="0"/>
              <a:t>.</a:t>
            </a:r>
            <a:endParaRPr lang="en-US" dirty="0"/>
          </a:p>
        </p:txBody>
      </p:sp>
      <p:sp>
        <p:nvSpPr>
          <p:cNvPr id="4" name="Footer Placeholder 3"/>
          <p:cNvSpPr>
            <a:spLocks noGrp="1"/>
          </p:cNvSpPr>
          <p:nvPr>
            <p:ph type="ftr" sz="quarter" idx="11"/>
          </p:nvPr>
        </p:nvSpPr>
        <p:spPr>
          <a:xfrm>
            <a:off x="825137" y="6356350"/>
            <a:ext cx="10515600" cy="365125"/>
          </a:xfrm>
        </p:spPr>
        <p:txBody>
          <a:bodyPr/>
          <a:lstStyle/>
          <a:p>
            <a:pPr algn="l"/>
            <a:r>
              <a:rPr lang="en-US" dirty="0"/>
              <a:t>Kraiem S, </a:t>
            </a:r>
            <a:r>
              <a:rPr lang="en-US" dirty="0" err="1"/>
              <a:t>Zoukar</a:t>
            </a:r>
            <a:r>
              <a:rPr lang="en-US" dirty="0"/>
              <a:t> O, </a:t>
            </a:r>
            <a:r>
              <a:rPr lang="en-US" dirty="0" err="1"/>
              <a:t>Hnayin</a:t>
            </a:r>
            <a:r>
              <a:rPr lang="en-US" dirty="0"/>
              <a:t> A, </a:t>
            </a:r>
            <a:r>
              <a:rPr lang="en-US" dirty="0" err="1"/>
              <a:t>Zouari</a:t>
            </a:r>
            <a:r>
              <a:rPr lang="en-US" dirty="0"/>
              <a:t> A, </a:t>
            </a:r>
            <a:r>
              <a:rPr lang="en-US" dirty="0" err="1"/>
              <a:t>Faleh</a:t>
            </a:r>
            <a:r>
              <a:rPr lang="en-US" dirty="0"/>
              <a:t> R, Haddad A (</a:t>
            </a:r>
            <a:r>
              <a:rPr lang="en-US" dirty="0" smtClean="0"/>
              <a:t>2020) Complete </a:t>
            </a:r>
            <a:r>
              <a:rPr lang="en-US" dirty="0"/>
              <a:t>cervical agenesis: successful surgical treatment: one </a:t>
            </a:r>
            <a:r>
              <a:rPr lang="en-US" dirty="0" smtClean="0"/>
              <a:t>case report</a:t>
            </a:r>
            <a:r>
              <a:rPr lang="en-US" dirty="0"/>
              <a:t>. Pan </a:t>
            </a:r>
            <a:r>
              <a:rPr lang="en-US" dirty="0" err="1"/>
              <a:t>Afr</a:t>
            </a:r>
            <a:r>
              <a:rPr lang="en-US" dirty="0"/>
              <a:t> Med J 36:211</a:t>
            </a:r>
            <a:br>
              <a:rPr lang="en-US" dirty="0"/>
            </a:br>
            <a:endParaRPr lang="en-US" dirty="0"/>
          </a:p>
        </p:txBody>
      </p:sp>
    </p:spTree>
    <p:extLst>
      <p:ext uri="{BB962C8B-B14F-4D97-AF65-F5344CB8AC3E}">
        <p14:creationId xmlns:p14="http://schemas.microsoft.com/office/powerpoint/2010/main" val="85607499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Unicornuate uterus</a:t>
            </a:r>
          </a:p>
        </p:txBody>
      </p:sp>
      <p:sp>
        <p:nvSpPr>
          <p:cNvPr id="3" name="Content Placeholder 2"/>
          <p:cNvSpPr>
            <a:spLocks noGrp="1"/>
          </p:cNvSpPr>
          <p:nvPr>
            <p:ph idx="1"/>
          </p:nvPr>
        </p:nvSpPr>
        <p:spPr/>
        <p:txBody>
          <a:bodyPr>
            <a:normAutofit fontScale="92500" lnSpcReduction="10000"/>
          </a:bodyPr>
          <a:lstStyle/>
          <a:p>
            <a:r>
              <a:rPr lang="en-US" dirty="0" smtClean="0"/>
              <a:t>Unicornuate </a:t>
            </a:r>
            <a:r>
              <a:rPr lang="en-US" dirty="0"/>
              <a:t>uterus is formed due to the normal development of one Mullerian duct and failed or arrested development or failure of migration of the other. </a:t>
            </a:r>
            <a:endParaRPr lang="en-US" dirty="0" smtClean="0"/>
          </a:p>
          <a:p>
            <a:r>
              <a:rPr lang="en-US" dirty="0" smtClean="0"/>
              <a:t>prevalence is </a:t>
            </a:r>
            <a:r>
              <a:rPr lang="en-US" dirty="0"/>
              <a:t>0.3</a:t>
            </a:r>
            <a:r>
              <a:rPr lang="en-US" dirty="0" smtClean="0"/>
              <a:t>%</a:t>
            </a:r>
            <a:endParaRPr lang="en-US" dirty="0"/>
          </a:p>
          <a:p>
            <a:r>
              <a:rPr lang="en-US" dirty="0" smtClean="0"/>
              <a:t> </a:t>
            </a:r>
            <a:r>
              <a:rPr lang="en-US" dirty="0"/>
              <a:t>The uterine remnants can be atrophic without endometrium </a:t>
            </a:r>
            <a:r>
              <a:rPr lang="en-US" dirty="0" smtClean="0"/>
              <a:t>or</a:t>
            </a:r>
          </a:p>
          <a:p>
            <a:r>
              <a:rPr lang="en-US" dirty="0" smtClean="0"/>
              <a:t>functional </a:t>
            </a:r>
            <a:r>
              <a:rPr lang="en-US" dirty="0"/>
              <a:t>with </a:t>
            </a:r>
            <a:r>
              <a:rPr lang="en-US" dirty="0" smtClean="0"/>
              <a:t>endometrium </a:t>
            </a:r>
            <a:r>
              <a:rPr lang="en-US" dirty="0"/>
              <a:t>(</a:t>
            </a:r>
            <a:r>
              <a:rPr lang="en-US" dirty="0" err="1"/>
              <a:t>cavitatory</a:t>
            </a:r>
            <a:r>
              <a:rPr lang="en-US" dirty="0"/>
              <a:t>) </a:t>
            </a:r>
            <a:endParaRPr lang="en-US" dirty="0" smtClean="0"/>
          </a:p>
          <a:p>
            <a:r>
              <a:rPr lang="en-US" dirty="0"/>
              <a:t>Up to 90% of cases are associated with a rudimentary uterine horn, and 25% of these cases will be associated with a functional </a:t>
            </a:r>
            <a:r>
              <a:rPr lang="en-US" dirty="0" err="1"/>
              <a:t>noncommunicating</a:t>
            </a:r>
            <a:r>
              <a:rPr lang="en-US" dirty="0"/>
              <a:t> uterine horn</a:t>
            </a:r>
            <a:endParaRPr lang="en-US" dirty="0"/>
          </a:p>
          <a:p>
            <a:r>
              <a:rPr lang="en-US" dirty="0" smtClean="0"/>
              <a:t> most common </a:t>
            </a:r>
            <a:r>
              <a:rPr lang="en-US" dirty="0"/>
              <a:t>associated with renal anomalies (40</a:t>
            </a:r>
            <a:r>
              <a:rPr lang="en-US" dirty="0" smtClean="0"/>
              <a:t>%)</a:t>
            </a:r>
          </a:p>
          <a:p>
            <a:r>
              <a:rPr lang="en-US" dirty="0" smtClean="0"/>
              <a:t>renal agenesis </a:t>
            </a:r>
            <a:r>
              <a:rPr lang="en-US" dirty="0"/>
              <a:t>most frequent </a:t>
            </a:r>
            <a:r>
              <a:rPr lang="en-US" dirty="0" smtClean="0"/>
              <a:t>and ipsilateral </a:t>
            </a:r>
            <a:r>
              <a:rPr lang="en-US" dirty="0"/>
              <a:t>to the rudimentary horn</a:t>
            </a:r>
          </a:p>
        </p:txBody>
      </p:sp>
      <p:sp>
        <p:nvSpPr>
          <p:cNvPr id="4" name="Footer Placeholder 3"/>
          <p:cNvSpPr>
            <a:spLocks noGrp="1"/>
          </p:cNvSpPr>
          <p:nvPr>
            <p:ph type="ftr" sz="quarter" idx="11"/>
          </p:nvPr>
        </p:nvSpPr>
        <p:spPr>
          <a:xfrm>
            <a:off x="838200" y="6356350"/>
            <a:ext cx="10515600" cy="365125"/>
          </a:xfrm>
        </p:spPr>
        <p:txBody>
          <a:bodyPr/>
          <a:lstStyle/>
          <a:p>
            <a:pPr algn="l"/>
            <a:r>
              <a:rPr lang="en-US" dirty="0" err="1"/>
              <a:t>Ombelet</a:t>
            </a:r>
            <a:r>
              <a:rPr lang="en-US" dirty="0"/>
              <a:t> W, </a:t>
            </a:r>
            <a:r>
              <a:rPr lang="en-US" dirty="0" err="1"/>
              <a:t>Verswijvel</a:t>
            </a:r>
            <a:r>
              <a:rPr lang="en-US" dirty="0"/>
              <a:t> G, </a:t>
            </a:r>
            <a:r>
              <a:rPr lang="en-US" dirty="0" err="1"/>
              <a:t>Vanholsbeke</a:t>
            </a:r>
            <a:r>
              <a:rPr lang="en-US" dirty="0"/>
              <a:t> C, </a:t>
            </a:r>
            <a:r>
              <a:rPr lang="en-US" dirty="0" err="1"/>
              <a:t>Schobbens</a:t>
            </a:r>
            <a:r>
              <a:rPr lang="en-US" dirty="0"/>
              <a:t> JC (2011) </a:t>
            </a:r>
            <a:r>
              <a:rPr lang="en-US" dirty="0" err="1" smtClean="0"/>
              <a:t>Unicornuate</a:t>
            </a:r>
            <a:r>
              <a:rPr lang="en-US" dirty="0"/>
              <a:t> </a:t>
            </a:r>
            <a:r>
              <a:rPr lang="en-US" dirty="0" smtClean="0"/>
              <a:t>uterus </a:t>
            </a:r>
            <a:r>
              <a:rPr lang="en-US" dirty="0"/>
              <a:t>and ectopic (undescended) ovary. Facts, Views Vis </a:t>
            </a:r>
            <a:r>
              <a:rPr lang="en-US" dirty="0" err="1"/>
              <a:t>Obgyn</a:t>
            </a:r>
            <a:r>
              <a:rPr lang="en-US" dirty="0"/>
              <a:t> 3:131</a:t>
            </a:r>
            <a:br>
              <a:rPr lang="en-US" dirty="0"/>
            </a:br>
            <a:r>
              <a:rPr lang="en-US" dirty="0" smtClean="0"/>
              <a:t> </a:t>
            </a:r>
            <a:r>
              <a:rPr lang="en-US" dirty="0" err="1"/>
              <a:t>Haydardedeoglu</a:t>
            </a:r>
            <a:r>
              <a:rPr lang="en-US" dirty="0"/>
              <a:t> B, </a:t>
            </a:r>
            <a:r>
              <a:rPr lang="en-US" dirty="0" err="1"/>
              <a:t>Simsek</a:t>
            </a:r>
            <a:r>
              <a:rPr lang="en-US" dirty="0"/>
              <a:t> E, </a:t>
            </a:r>
            <a:r>
              <a:rPr lang="en-US" dirty="0" err="1"/>
              <a:t>Kilicdag</a:t>
            </a:r>
            <a:r>
              <a:rPr lang="en-US" dirty="0"/>
              <a:t> EB, </a:t>
            </a:r>
            <a:r>
              <a:rPr lang="en-US" dirty="0" err="1"/>
              <a:t>Tarim</a:t>
            </a:r>
            <a:r>
              <a:rPr lang="en-US" dirty="0"/>
              <a:t> E, Aslan E, </a:t>
            </a:r>
            <a:r>
              <a:rPr lang="en-US" dirty="0" err="1"/>
              <a:t>Bagis</a:t>
            </a:r>
            <a:r>
              <a:rPr lang="en-US" dirty="0"/>
              <a:t> T (2006) </a:t>
            </a:r>
            <a:r>
              <a:rPr lang="en-US" dirty="0" smtClean="0"/>
              <a:t>A case </a:t>
            </a:r>
            <a:r>
              <a:rPr lang="en-US" dirty="0"/>
              <a:t>of </a:t>
            </a:r>
            <a:r>
              <a:rPr lang="en-US" dirty="0" err="1"/>
              <a:t>unicornuate</a:t>
            </a:r>
            <a:r>
              <a:rPr lang="en-US" dirty="0"/>
              <a:t> uterus with ipsilateral ovarian and renal </a:t>
            </a:r>
            <a:r>
              <a:rPr lang="en-US" dirty="0" smtClean="0"/>
              <a:t>agenesis.</a:t>
            </a:r>
            <a:r>
              <a:rPr lang="en-US" dirty="0"/>
              <a:t> </a:t>
            </a:r>
            <a:r>
              <a:rPr lang="en-US" dirty="0" err="1" smtClean="0"/>
              <a:t>Fertil</a:t>
            </a:r>
            <a:r>
              <a:rPr lang="en-US" dirty="0" smtClean="0"/>
              <a:t> </a:t>
            </a:r>
            <a:r>
              <a:rPr lang="en-US" dirty="0" err="1"/>
              <a:t>Steril</a:t>
            </a:r>
            <a:r>
              <a:rPr lang="en-US" dirty="0"/>
              <a:t> </a:t>
            </a:r>
            <a:r>
              <a:rPr lang="en-US" dirty="0" smtClean="0"/>
              <a:t>85:750</a:t>
            </a:r>
            <a:r>
              <a:rPr lang="en-US" dirty="0"/>
              <a:t/>
            </a:r>
            <a:br>
              <a:rPr lang="en-US" dirty="0"/>
            </a:br>
            <a:r>
              <a:rPr lang="en-US" dirty="0" smtClean="0"/>
              <a:t>Carrington </a:t>
            </a:r>
            <a:r>
              <a:rPr lang="en-US" dirty="0"/>
              <a:t>BM, </a:t>
            </a:r>
            <a:r>
              <a:rPr lang="en-US" dirty="0" err="1"/>
              <a:t>Hricak</a:t>
            </a:r>
            <a:r>
              <a:rPr lang="en-US" dirty="0"/>
              <a:t> H, </a:t>
            </a:r>
            <a:r>
              <a:rPr lang="en-US" dirty="0" err="1"/>
              <a:t>Nuruddin</a:t>
            </a:r>
            <a:r>
              <a:rPr lang="en-US" dirty="0"/>
              <a:t> RN, </a:t>
            </a:r>
            <a:r>
              <a:rPr lang="en-US" dirty="0" err="1"/>
              <a:t>Secaf</a:t>
            </a:r>
            <a:r>
              <a:rPr lang="en-US" dirty="0"/>
              <a:t> E, </a:t>
            </a:r>
            <a:r>
              <a:rPr lang="en-US" dirty="0" err="1"/>
              <a:t>Laros</a:t>
            </a:r>
            <a:r>
              <a:rPr lang="en-US" dirty="0"/>
              <a:t> Jr RK, Hill EC (</a:t>
            </a:r>
            <a:r>
              <a:rPr lang="en-US" dirty="0" smtClean="0"/>
              <a:t>1990) Müllerian </a:t>
            </a:r>
            <a:r>
              <a:rPr lang="en-US" dirty="0"/>
              <a:t>duct anomalies: MR imaging evaluation. Radiology 176:715–720</a:t>
            </a:r>
            <a:br>
              <a:rPr lang="en-US" dirty="0"/>
            </a:br>
            <a:endParaRPr lang="en-US" dirty="0"/>
          </a:p>
        </p:txBody>
      </p:sp>
    </p:spTree>
    <p:extLst>
      <p:ext uri="{BB962C8B-B14F-4D97-AF65-F5344CB8AC3E}">
        <p14:creationId xmlns:p14="http://schemas.microsoft.com/office/powerpoint/2010/main" val="128162305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Diagrammatic representation of variants of </a:t>
            </a:r>
            <a:r>
              <a:rPr lang="en-US" dirty="0" err="1"/>
              <a:t>unicornuate</a:t>
            </a:r>
            <a:r>
              <a:rPr lang="en-US" dirty="0"/>
              <a:t> uterus</a:t>
            </a:r>
          </a:p>
        </p:txBody>
      </p:sp>
      <p:pic>
        <p:nvPicPr>
          <p:cNvPr id="5" name="Content Placeholder 4"/>
          <p:cNvPicPr>
            <a:picLocks noGrp="1" noChangeAspect="1"/>
          </p:cNvPicPr>
          <p:nvPr>
            <p:ph idx="1"/>
          </p:nvPr>
        </p:nvPicPr>
        <p:blipFill>
          <a:blip r:embed="rId2"/>
          <a:stretch>
            <a:fillRect/>
          </a:stretch>
        </p:blipFill>
        <p:spPr>
          <a:xfrm>
            <a:off x="838200" y="1950969"/>
            <a:ext cx="10733189" cy="3217320"/>
          </a:xfrm>
          <a:prstGeom prst="rect">
            <a:avLst/>
          </a:prstGeom>
        </p:spPr>
      </p:pic>
    </p:spTree>
    <p:extLst>
      <p:ext uri="{BB962C8B-B14F-4D97-AF65-F5344CB8AC3E}">
        <p14:creationId xmlns:p14="http://schemas.microsoft.com/office/powerpoint/2010/main" val="280122630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Imaging</a:t>
            </a:r>
          </a:p>
        </p:txBody>
      </p:sp>
      <p:sp>
        <p:nvSpPr>
          <p:cNvPr id="3" name="Content Placeholder 2"/>
          <p:cNvSpPr>
            <a:spLocks noGrp="1"/>
          </p:cNvSpPr>
          <p:nvPr>
            <p:ph idx="1"/>
          </p:nvPr>
        </p:nvSpPr>
        <p:spPr/>
        <p:txBody>
          <a:bodyPr>
            <a:normAutofit/>
          </a:bodyPr>
          <a:lstStyle/>
          <a:p>
            <a:r>
              <a:rPr lang="en-US" b="1" dirty="0" smtClean="0"/>
              <a:t>HSG</a:t>
            </a:r>
            <a:r>
              <a:rPr lang="en-US" dirty="0" smtClean="0"/>
              <a:t>  </a:t>
            </a:r>
            <a:r>
              <a:rPr lang="en-US" dirty="0"/>
              <a:t>limited role in the diagnosis of the contralateral uterine </a:t>
            </a:r>
            <a:r>
              <a:rPr lang="en-US" dirty="0" smtClean="0"/>
              <a:t>remnant</a:t>
            </a:r>
          </a:p>
          <a:p>
            <a:r>
              <a:rPr lang="en-US" dirty="0" smtClean="0"/>
              <a:t> </a:t>
            </a:r>
            <a:r>
              <a:rPr lang="en-US" dirty="0"/>
              <a:t>it can only detect the </a:t>
            </a:r>
            <a:r>
              <a:rPr lang="en-US" dirty="0" err="1"/>
              <a:t>cavitatory</a:t>
            </a:r>
            <a:r>
              <a:rPr lang="en-US" dirty="0"/>
              <a:t>, communicating uterine remnant</a:t>
            </a:r>
            <a:r>
              <a:rPr lang="en-US" dirty="0" smtClean="0"/>
              <a:t>.</a:t>
            </a:r>
          </a:p>
          <a:p>
            <a:r>
              <a:rPr lang="en-US" dirty="0" smtClean="0"/>
              <a:t>  </a:t>
            </a:r>
            <a:r>
              <a:rPr lang="en-US" dirty="0"/>
              <a:t>a </a:t>
            </a:r>
            <a:r>
              <a:rPr lang="en-US" dirty="0" err="1"/>
              <a:t>bicornuate</a:t>
            </a:r>
            <a:r>
              <a:rPr lang="en-US" dirty="0"/>
              <a:t> </a:t>
            </a:r>
            <a:r>
              <a:rPr lang="en-US" dirty="0" err="1"/>
              <a:t>bicollis</a:t>
            </a:r>
            <a:r>
              <a:rPr lang="en-US" dirty="0"/>
              <a:t> uterus and uterus </a:t>
            </a:r>
            <a:r>
              <a:rPr lang="en-US" dirty="0" smtClean="0"/>
              <a:t>didelphys </a:t>
            </a:r>
            <a:r>
              <a:rPr lang="en-US" dirty="0">
                <a:solidFill>
                  <a:srgbClr val="FF0000"/>
                </a:solidFill>
              </a:rPr>
              <a:t>similar appearance </a:t>
            </a:r>
            <a:r>
              <a:rPr lang="en-US" dirty="0"/>
              <a:t>when only one of the cervical canals is cannulated</a:t>
            </a:r>
            <a:r>
              <a:rPr lang="en-US" dirty="0" smtClean="0"/>
              <a:t>.</a:t>
            </a:r>
          </a:p>
          <a:p>
            <a:r>
              <a:rPr lang="en-US" dirty="0" smtClean="0"/>
              <a:t> </a:t>
            </a:r>
            <a:r>
              <a:rPr lang="en-US" b="1" dirty="0" smtClean="0"/>
              <a:t>USG</a:t>
            </a:r>
            <a:r>
              <a:rPr lang="en-US" dirty="0" smtClean="0"/>
              <a:t>: it </a:t>
            </a:r>
            <a:r>
              <a:rPr lang="en-US" dirty="0"/>
              <a:t>is seen as a small, oblong-shaped, off-midline structure with </a:t>
            </a:r>
            <a:r>
              <a:rPr lang="en-US" dirty="0" smtClean="0"/>
              <a:t>endometrium</a:t>
            </a:r>
            <a:endParaRPr lang="en-US" dirty="0"/>
          </a:p>
          <a:p>
            <a:r>
              <a:rPr lang="en-US" dirty="0" smtClean="0"/>
              <a:t> </a:t>
            </a:r>
            <a:r>
              <a:rPr lang="en-US" dirty="0"/>
              <a:t>R</a:t>
            </a:r>
            <a:r>
              <a:rPr lang="en-US" dirty="0" smtClean="0"/>
              <a:t>udimentary </a:t>
            </a:r>
            <a:r>
              <a:rPr lang="en-US" dirty="0"/>
              <a:t>horn </a:t>
            </a:r>
            <a:r>
              <a:rPr lang="en-US" dirty="0" smtClean="0"/>
              <a:t>may </a:t>
            </a:r>
            <a:r>
              <a:rPr lang="en-US" dirty="0"/>
              <a:t>missed or misdiagnosed as pelvic mass or cervix </a:t>
            </a:r>
            <a:r>
              <a:rPr lang="en-US" dirty="0" smtClean="0"/>
              <a:t>. </a:t>
            </a:r>
            <a:endParaRPr lang="en-US" dirty="0"/>
          </a:p>
        </p:txBody>
      </p:sp>
      <p:sp>
        <p:nvSpPr>
          <p:cNvPr id="4" name="Footer Placeholder 3"/>
          <p:cNvSpPr>
            <a:spLocks noGrp="1"/>
          </p:cNvSpPr>
          <p:nvPr>
            <p:ph type="ftr" sz="quarter" idx="11"/>
          </p:nvPr>
        </p:nvSpPr>
        <p:spPr>
          <a:xfrm>
            <a:off x="838200" y="6356350"/>
            <a:ext cx="10515600" cy="365125"/>
          </a:xfrm>
        </p:spPr>
        <p:txBody>
          <a:bodyPr/>
          <a:lstStyle/>
          <a:p>
            <a:pPr algn="l"/>
            <a:r>
              <a:rPr lang="en-US"/>
              <a:t>Ombelet W, Verswijvel G, Vanholsbeke C, Schobbens JC (2011) Unicornuate uterus and ectopic (undescended) ovary. Facts, Views Vis Obgyn 3:131</a:t>
            </a:r>
            <a:br>
              <a:rPr lang="en-US"/>
            </a:br>
            <a:r>
              <a:rPr lang="en-US"/>
              <a:t> Haydardedeoglu B, Simsek E, Kilicdag EB, Tarim E, Aslan E, Bagis T (2006) A case of unicornuate uterus with ipsilateral ovarian and renal agenesis. Fertil Steril 85:750</a:t>
            </a:r>
            <a:br>
              <a:rPr lang="en-US"/>
            </a:br>
            <a:r>
              <a:rPr lang="en-US"/>
              <a:t>Carrington BM, Hricak H, Nuruddin RN, Secaf E, Laros Jr RK, Hill EC (1990) Müllerian duct anomalies: MR imaging evaluation. Radiology 176:715–720</a:t>
            </a:r>
            <a:endParaRPr lang="en-US" dirty="0"/>
          </a:p>
        </p:txBody>
      </p:sp>
    </p:spTree>
    <p:extLst>
      <p:ext uri="{BB962C8B-B14F-4D97-AF65-F5344CB8AC3E}">
        <p14:creationId xmlns:p14="http://schemas.microsoft.com/office/powerpoint/2010/main" val="211070909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HSG</a:t>
            </a:r>
            <a:endParaRPr lang="en-US" dirty="0"/>
          </a:p>
        </p:txBody>
      </p:sp>
      <p:pic>
        <p:nvPicPr>
          <p:cNvPr id="5" name="Content Placeholder 4"/>
          <p:cNvPicPr>
            <a:picLocks noGrp="1" noChangeAspect="1"/>
          </p:cNvPicPr>
          <p:nvPr>
            <p:ph idx="1"/>
          </p:nvPr>
        </p:nvPicPr>
        <p:blipFill>
          <a:blip r:embed="rId2"/>
          <a:stretch>
            <a:fillRect/>
          </a:stretch>
        </p:blipFill>
        <p:spPr>
          <a:xfrm>
            <a:off x="2442755" y="1969421"/>
            <a:ext cx="6138862" cy="4108195"/>
          </a:xfrm>
          <a:prstGeom prst="rect">
            <a:avLst/>
          </a:prstGeom>
        </p:spPr>
      </p:pic>
      <p:sp>
        <p:nvSpPr>
          <p:cNvPr id="4" name="Footer Placeholder 3"/>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49542774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545464"/>
            <a:ext cx="10398034" cy="5280569"/>
          </a:xfrm>
        </p:spPr>
        <p:txBody>
          <a:bodyPr>
            <a:normAutofit/>
          </a:bodyPr>
          <a:lstStyle/>
          <a:p>
            <a:r>
              <a:rPr lang="en-US" dirty="0" smtClean="0"/>
              <a:t> </a:t>
            </a:r>
            <a:r>
              <a:rPr lang="en-US" dirty="0"/>
              <a:t>MRI, the </a:t>
            </a:r>
            <a:r>
              <a:rPr lang="en-US" dirty="0" err="1"/>
              <a:t>unicornuate</a:t>
            </a:r>
            <a:r>
              <a:rPr lang="en-US" dirty="0"/>
              <a:t> uterus is seen as a small, curved banana-shaped uterus with normal width of endometrium and </a:t>
            </a:r>
            <a:r>
              <a:rPr lang="en-US" dirty="0" smtClean="0"/>
              <a:t>myometrium</a:t>
            </a:r>
          </a:p>
          <a:p>
            <a:r>
              <a:rPr lang="en-US" dirty="0" smtClean="0"/>
              <a:t>The </a:t>
            </a:r>
            <a:r>
              <a:rPr lang="en-US" dirty="0"/>
              <a:t>contralateral uterine remnant and its communication with the </a:t>
            </a:r>
            <a:r>
              <a:rPr lang="en-US" dirty="0" err="1"/>
              <a:t>unicornuate</a:t>
            </a:r>
            <a:r>
              <a:rPr lang="en-US" dirty="0"/>
              <a:t> uterus is also well-visualized</a:t>
            </a:r>
            <a:r>
              <a:rPr lang="en-US" dirty="0" smtClean="0"/>
              <a:t>.</a:t>
            </a:r>
          </a:p>
          <a:p>
            <a:r>
              <a:rPr lang="en-US" dirty="0" smtClean="0"/>
              <a:t> </a:t>
            </a:r>
            <a:r>
              <a:rPr lang="en-US" dirty="0"/>
              <a:t>Detection of endometrium within the uterine remnant is important as the clinical presentation depends on the same. </a:t>
            </a:r>
            <a:endParaRPr lang="en-US" dirty="0" smtClean="0"/>
          </a:p>
          <a:p>
            <a:r>
              <a:rPr lang="en-US" dirty="0" smtClean="0"/>
              <a:t>The </a:t>
            </a:r>
            <a:r>
              <a:rPr lang="en-US" dirty="0" err="1"/>
              <a:t>cavitatory</a:t>
            </a:r>
            <a:r>
              <a:rPr lang="en-US" dirty="0"/>
              <a:t>, </a:t>
            </a:r>
            <a:r>
              <a:rPr lang="en-US" dirty="0" err="1"/>
              <a:t>noncommunicating</a:t>
            </a:r>
            <a:r>
              <a:rPr lang="en-US" dirty="0"/>
              <a:t> type manifests with blood products distending the endometrial cavity and findings of endometriosis</a:t>
            </a:r>
          </a:p>
        </p:txBody>
      </p:sp>
      <p:sp>
        <p:nvSpPr>
          <p:cNvPr id="4" name="Footer Placeholder 3"/>
          <p:cNvSpPr>
            <a:spLocks noGrp="1"/>
          </p:cNvSpPr>
          <p:nvPr>
            <p:ph type="ftr" sz="quarter" idx="11"/>
          </p:nvPr>
        </p:nvSpPr>
        <p:spPr>
          <a:xfrm>
            <a:off x="838200" y="6356350"/>
            <a:ext cx="10515600" cy="365125"/>
          </a:xfrm>
        </p:spPr>
        <p:txBody>
          <a:bodyPr/>
          <a:lstStyle/>
          <a:p>
            <a:pPr algn="l"/>
            <a:r>
              <a:rPr lang="en-US" dirty="0" err="1"/>
              <a:t>Ombelet</a:t>
            </a:r>
            <a:r>
              <a:rPr lang="en-US" dirty="0"/>
              <a:t> W, </a:t>
            </a:r>
            <a:r>
              <a:rPr lang="en-US" dirty="0" err="1"/>
              <a:t>Verswijvel</a:t>
            </a:r>
            <a:r>
              <a:rPr lang="en-US" dirty="0"/>
              <a:t> G, </a:t>
            </a:r>
            <a:r>
              <a:rPr lang="en-US" dirty="0" err="1"/>
              <a:t>Vanholsbeke</a:t>
            </a:r>
            <a:r>
              <a:rPr lang="en-US" dirty="0"/>
              <a:t> C, </a:t>
            </a:r>
            <a:r>
              <a:rPr lang="en-US" dirty="0" err="1"/>
              <a:t>Schobbens</a:t>
            </a:r>
            <a:r>
              <a:rPr lang="en-US" dirty="0"/>
              <a:t> JC (2011) </a:t>
            </a:r>
            <a:r>
              <a:rPr lang="en-US" dirty="0" err="1"/>
              <a:t>Unicornuate</a:t>
            </a:r>
            <a:r>
              <a:rPr lang="en-US" dirty="0"/>
              <a:t> uterus and ectopic (undescended) ovary. Facts, Views Vis </a:t>
            </a:r>
            <a:r>
              <a:rPr lang="en-US" dirty="0" err="1"/>
              <a:t>Obgyn</a:t>
            </a:r>
            <a:r>
              <a:rPr lang="en-US" dirty="0"/>
              <a:t> 3:131</a:t>
            </a:r>
            <a:br>
              <a:rPr lang="en-US" dirty="0"/>
            </a:br>
            <a:r>
              <a:rPr lang="en-US" dirty="0"/>
              <a:t> </a:t>
            </a:r>
            <a:r>
              <a:rPr lang="en-US" dirty="0" err="1"/>
              <a:t>Haydardedeoglu</a:t>
            </a:r>
            <a:r>
              <a:rPr lang="en-US" dirty="0"/>
              <a:t> B, </a:t>
            </a:r>
            <a:r>
              <a:rPr lang="en-US" dirty="0" err="1"/>
              <a:t>Simsek</a:t>
            </a:r>
            <a:r>
              <a:rPr lang="en-US" dirty="0"/>
              <a:t> E, </a:t>
            </a:r>
            <a:r>
              <a:rPr lang="en-US" dirty="0" err="1"/>
              <a:t>Kilicdag</a:t>
            </a:r>
            <a:r>
              <a:rPr lang="en-US" dirty="0"/>
              <a:t> EB, </a:t>
            </a:r>
            <a:r>
              <a:rPr lang="en-US" dirty="0" err="1"/>
              <a:t>Tarim</a:t>
            </a:r>
            <a:r>
              <a:rPr lang="en-US" dirty="0"/>
              <a:t> E, Aslan E, </a:t>
            </a:r>
            <a:r>
              <a:rPr lang="en-US" dirty="0" err="1"/>
              <a:t>Bagis</a:t>
            </a:r>
            <a:r>
              <a:rPr lang="en-US" dirty="0"/>
              <a:t> T (2006) A case of </a:t>
            </a:r>
            <a:r>
              <a:rPr lang="en-US" dirty="0" err="1"/>
              <a:t>unicornuate</a:t>
            </a:r>
            <a:r>
              <a:rPr lang="en-US" dirty="0"/>
              <a:t> uterus with ipsilateral ovarian and renal agenesis. </a:t>
            </a:r>
            <a:r>
              <a:rPr lang="en-US" dirty="0" err="1"/>
              <a:t>Fertil</a:t>
            </a:r>
            <a:r>
              <a:rPr lang="en-US" dirty="0"/>
              <a:t> </a:t>
            </a:r>
            <a:r>
              <a:rPr lang="en-US" dirty="0" err="1"/>
              <a:t>Steril</a:t>
            </a:r>
            <a:r>
              <a:rPr lang="en-US" dirty="0"/>
              <a:t> 85:750</a:t>
            </a:r>
            <a:br>
              <a:rPr lang="en-US" dirty="0"/>
            </a:br>
            <a:r>
              <a:rPr lang="en-US" dirty="0"/>
              <a:t>Carrington BM, </a:t>
            </a:r>
            <a:r>
              <a:rPr lang="en-US" dirty="0" err="1"/>
              <a:t>Hricak</a:t>
            </a:r>
            <a:r>
              <a:rPr lang="en-US" dirty="0"/>
              <a:t> H, </a:t>
            </a:r>
            <a:r>
              <a:rPr lang="en-US" dirty="0" err="1"/>
              <a:t>Nuruddin</a:t>
            </a:r>
            <a:r>
              <a:rPr lang="en-US" dirty="0"/>
              <a:t> RN, </a:t>
            </a:r>
            <a:r>
              <a:rPr lang="en-US" dirty="0" err="1"/>
              <a:t>Secaf</a:t>
            </a:r>
            <a:r>
              <a:rPr lang="en-US" dirty="0"/>
              <a:t> E, </a:t>
            </a:r>
            <a:r>
              <a:rPr lang="en-US" dirty="0" err="1"/>
              <a:t>Laros</a:t>
            </a:r>
            <a:r>
              <a:rPr lang="en-US" dirty="0"/>
              <a:t> Jr RK, Hill EC (1990) Müllerian duct anomalies: MR imaging evaluation. Radiology 176:715–720</a:t>
            </a:r>
          </a:p>
        </p:txBody>
      </p:sp>
    </p:spTree>
    <p:extLst>
      <p:ext uri="{BB962C8B-B14F-4D97-AF65-F5344CB8AC3E}">
        <p14:creationId xmlns:p14="http://schemas.microsoft.com/office/powerpoint/2010/main" val="299852052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76666"/>
            <a:ext cx="10515600" cy="1325563"/>
          </a:xfrm>
        </p:spPr>
        <p:txBody>
          <a:bodyPr/>
          <a:lstStyle/>
          <a:p>
            <a:r>
              <a:rPr lang="en-US" b="1" dirty="0" smtClean="0"/>
              <a:t>Embryology of the Female Reproductive Tract</a:t>
            </a:r>
            <a:r>
              <a:rPr lang="en-US" dirty="0" smtClean="0"/>
              <a:t/>
            </a:r>
            <a:br>
              <a:rPr lang="en-US" dirty="0" smtClean="0"/>
            </a:br>
            <a:r>
              <a:rPr lang="en-US" dirty="0" smtClean="0"/>
              <a:t>Duct </a:t>
            </a:r>
            <a:r>
              <a:rPr lang="en-US" dirty="0"/>
              <a:t>development</a:t>
            </a:r>
          </a:p>
        </p:txBody>
      </p:sp>
      <p:sp>
        <p:nvSpPr>
          <p:cNvPr id="3" name="Content Placeholder 2"/>
          <p:cNvSpPr>
            <a:spLocks noGrp="1"/>
          </p:cNvSpPr>
          <p:nvPr>
            <p:ph idx="1"/>
          </p:nvPr>
        </p:nvSpPr>
        <p:spPr>
          <a:xfrm>
            <a:off x="692331" y="1502229"/>
            <a:ext cx="10661469" cy="4700860"/>
          </a:xfrm>
        </p:spPr>
        <p:txBody>
          <a:bodyPr>
            <a:normAutofit fontScale="77500" lnSpcReduction="20000"/>
          </a:bodyPr>
          <a:lstStyle/>
          <a:p>
            <a:r>
              <a:rPr lang="en-US" dirty="0" smtClean="0"/>
              <a:t> Both </a:t>
            </a:r>
            <a:r>
              <a:rPr lang="en-US" dirty="0"/>
              <a:t>male and female embryos begin with undifferentiated gonads and paired genital </a:t>
            </a:r>
            <a:r>
              <a:rPr lang="en-US" dirty="0" smtClean="0"/>
              <a:t>ducts</a:t>
            </a:r>
          </a:p>
          <a:p>
            <a:r>
              <a:rPr lang="en-US" dirty="0" smtClean="0"/>
              <a:t> </a:t>
            </a:r>
            <a:r>
              <a:rPr lang="en-US" dirty="0"/>
              <a:t>mesonephric (</a:t>
            </a:r>
            <a:r>
              <a:rPr lang="en-US" dirty="0" err="1"/>
              <a:t>Wolffian</a:t>
            </a:r>
            <a:r>
              <a:rPr lang="en-US" dirty="0"/>
              <a:t>) </a:t>
            </a:r>
          </a:p>
          <a:p>
            <a:r>
              <a:rPr lang="en-US" dirty="0" smtClean="0"/>
              <a:t> </a:t>
            </a:r>
            <a:r>
              <a:rPr lang="en-US" dirty="0"/>
              <a:t>paramesonephric (</a:t>
            </a:r>
            <a:r>
              <a:rPr lang="en-US" dirty="0" smtClean="0"/>
              <a:t>Mullerian)</a:t>
            </a:r>
          </a:p>
          <a:p>
            <a:r>
              <a:rPr lang="en-US" dirty="0" smtClean="0"/>
              <a:t>Differentiation </a:t>
            </a:r>
            <a:r>
              <a:rPr lang="en-US" dirty="0"/>
              <a:t>of gonads depends on the Y chromosome. </a:t>
            </a:r>
            <a:endParaRPr lang="en-US" dirty="0" smtClean="0"/>
          </a:p>
          <a:p>
            <a:r>
              <a:rPr lang="en-US" dirty="0"/>
              <a:t>gene on Y-chromosome, testes develop in </a:t>
            </a:r>
            <a:r>
              <a:rPr lang="en-US" dirty="0">
                <a:solidFill>
                  <a:srgbClr val="FF0000"/>
                </a:solidFill>
              </a:rPr>
              <a:t>male fetuses</a:t>
            </a:r>
            <a:r>
              <a:rPr lang="en-US" dirty="0" smtClean="0"/>
              <a:t>.</a:t>
            </a:r>
          </a:p>
          <a:p>
            <a:r>
              <a:rPr lang="en-US" dirty="0" smtClean="0"/>
              <a:t> </a:t>
            </a:r>
            <a:r>
              <a:rPr lang="en-US" dirty="0" err="1"/>
              <a:t>Sertoli</a:t>
            </a:r>
            <a:r>
              <a:rPr lang="en-US" dirty="0"/>
              <a:t> cells in the testis produce Mullerian inhibiting hormone (MIH), which causes degeneration of Mullerian </a:t>
            </a:r>
            <a:r>
              <a:rPr lang="en-US" dirty="0" smtClean="0"/>
              <a:t>ducts</a:t>
            </a:r>
          </a:p>
          <a:p>
            <a:r>
              <a:rPr lang="en-US" dirty="0" smtClean="0"/>
              <a:t>In </a:t>
            </a:r>
            <a:r>
              <a:rPr lang="en-US" dirty="0"/>
              <a:t>the absence of a Y chromosome in </a:t>
            </a:r>
            <a:r>
              <a:rPr lang="en-US" dirty="0">
                <a:solidFill>
                  <a:srgbClr val="FF0000"/>
                </a:solidFill>
              </a:rPr>
              <a:t>female fetuses</a:t>
            </a:r>
            <a:r>
              <a:rPr lang="en-US" dirty="0"/>
              <a:t>, the gonads differentiate into ovaries. </a:t>
            </a:r>
            <a:endParaRPr lang="en-US" dirty="0" smtClean="0"/>
          </a:p>
          <a:p>
            <a:r>
              <a:rPr lang="en-US" dirty="0" smtClean="0"/>
              <a:t>After </a:t>
            </a:r>
            <a:r>
              <a:rPr lang="en-US" dirty="0"/>
              <a:t>6 weeks of gestation, due to the absence of MIH and under the influence of maternal and placental estrogens, Mullerian ducts develop and </a:t>
            </a:r>
            <a:r>
              <a:rPr lang="en-US" dirty="0" err="1"/>
              <a:t>Wolffian</a:t>
            </a:r>
            <a:r>
              <a:rPr lang="en-US" dirty="0"/>
              <a:t> ducts degenerate. </a:t>
            </a:r>
            <a:endParaRPr lang="en-US" dirty="0" smtClean="0"/>
          </a:p>
          <a:p>
            <a:r>
              <a:rPr lang="en-US" dirty="0" smtClean="0"/>
              <a:t>Interruption </a:t>
            </a:r>
            <a:r>
              <a:rPr lang="en-US" dirty="0"/>
              <a:t>at this stage results in developmental anomalies such as agenesis or hypoplasia of the uterus, fallopian tubes, cervix, upper vagina, and </a:t>
            </a:r>
            <a:r>
              <a:rPr lang="en-US" dirty="0" err="1"/>
              <a:t>unicornuate</a:t>
            </a:r>
            <a:r>
              <a:rPr lang="en-US" dirty="0"/>
              <a:t> uterus.</a:t>
            </a:r>
          </a:p>
        </p:txBody>
      </p:sp>
      <p:sp>
        <p:nvSpPr>
          <p:cNvPr id="4" name="Footer Placeholder 3"/>
          <p:cNvSpPr>
            <a:spLocks noGrp="1"/>
          </p:cNvSpPr>
          <p:nvPr>
            <p:ph type="ftr" sz="quarter" idx="11"/>
          </p:nvPr>
        </p:nvSpPr>
        <p:spPr>
          <a:xfrm>
            <a:off x="838201" y="6356350"/>
            <a:ext cx="10787742" cy="365125"/>
          </a:xfrm>
        </p:spPr>
        <p:txBody>
          <a:bodyPr/>
          <a:lstStyle/>
          <a:p>
            <a:pPr algn="l"/>
            <a:r>
              <a:rPr lang="en-US" dirty="0"/>
              <a:t>Robbins JB, Parry JP, </a:t>
            </a:r>
            <a:r>
              <a:rPr lang="en-US" dirty="0" err="1"/>
              <a:t>Guite</a:t>
            </a:r>
            <a:r>
              <a:rPr lang="en-US" dirty="0"/>
              <a:t> KM et al (2012) MRI of pregnancy-related issues: </a:t>
            </a:r>
            <a:r>
              <a:rPr lang="en-US" dirty="0" err="1"/>
              <a:t>Mullerian</a:t>
            </a:r>
            <a:r>
              <a:rPr lang="en-US" dirty="0"/>
              <a:t> duct anomalies. AJR Am J </a:t>
            </a:r>
            <a:r>
              <a:rPr lang="en-US" dirty="0" err="1"/>
              <a:t>Roentgenol</a:t>
            </a:r>
            <a:r>
              <a:rPr lang="en-US" dirty="0"/>
              <a:t> 198:302–310</a:t>
            </a:r>
            <a:br>
              <a:rPr lang="en-US" dirty="0"/>
            </a:br>
            <a:r>
              <a:rPr lang="en-US" dirty="0"/>
              <a:t> </a:t>
            </a:r>
            <a:r>
              <a:rPr lang="en-US" dirty="0" err="1"/>
              <a:t>Cai</a:t>
            </a:r>
            <a:r>
              <a:rPr lang="en-US" dirty="0"/>
              <a:t> Y (2009) Revisiting old vaginal topics: conversion of the Müllerian vagina and origin of the ”sinus” vagina. </a:t>
            </a:r>
            <a:r>
              <a:rPr lang="en-US" dirty="0" err="1"/>
              <a:t>Int</a:t>
            </a:r>
            <a:r>
              <a:rPr lang="en-US" dirty="0"/>
              <a:t> J Dev </a:t>
            </a:r>
            <a:r>
              <a:rPr lang="en-US" dirty="0" err="1"/>
              <a:t>Biol</a:t>
            </a:r>
            <a:r>
              <a:rPr lang="en-US" dirty="0"/>
              <a:t> 53:925–934</a:t>
            </a:r>
          </a:p>
        </p:txBody>
      </p:sp>
    </p:spTree>
    <p:extLst>
      <p:ext uri="{BB962C8B-B14F-4D97-AF65-F5344CB8AC3E}">
        <p14:creationId xmlns:p14="http://schemas.microsoft.com/office/powerpoint/2010/main" val="347480883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1600" dirty="0" smtClean="0"/>
              <a:t> </a:t>
            </a:r>
            <a:r>
              <a:rPr lang="en-US" sz="1600" dirty="0" err="1"/>
              <a:t>Unicornuate</a:t>
            </a:r>
            <a:r>
              <a:rPr lang="en-US" sz="1600" dirty="0"/>
              <a:t> uterus. T2-FS coronal MR image (a) in a 31-year-old female with primary infertility reveals an off-midline left-sided banana-shaped uterine horn (black arrow) continuous with the cervix inferiorly s/o left-sided </a:t>
            </a:r>
            <a:r>
              <a:rPr lang="en-US" sz="1600" dirty="0" err="1"/>
              <a:t>unicornuate</a:t>
            </a:r>
            <a:r>
              <a:rPr lang="en-US" sz="1600" dirty="0"/>
              <a:t> uterus. 3D transvaginal USG image (b) in another patient shows a </a:t>
            </a:r>
            <a:r>
              <a:rPr lang="en-US" sz="1600" dirty="0" err="1"/>
              <a:t>leftsided</a:t>
            </a:r>
            <a:r>
              <a:rPr lang="en-US" sz="1600" dirty="0"/>
              <a:t> </a:t>
            </a:r>
            <a:r>
              <a:rPr lang="en-US" sz="1600" dirty="0" err="1"/>
              <a:t>unicornuate</a:t>
            </a:r>
            <a:r>
              <a:rPr lang="en-US" sz="1600" dirty="0"/>
              <a:t> uterus (white arrow) with a small non-</a:t>
            </a:r>
            <a:r>
              <a:rPr lang="en-US" sz="1600" dirty="0" err="1"/>
              <a:t>cavitary</a:t>
            </a:r>
            <a:r>
              <a:rPr lang="en-US" sz="1600" dirty="0"/>
              <a:t> non-communicating rudimentary horn on the right side (arrowhead). The right ovary is normal (asterisk)</a:t>
            </a:r>
          </a:p>
        </p:txBody>
      </p:sp>
      <p:pic>
        <p:nvPicPr>
          <p:cNvPr id="5" name="Content Placeholder 4"/>
          <p:cNvPicPr>
            <a:picLocks noGrp="1" noChangeAspect="1"/>
          </p:cNvPicPr>
          <p:nvPr>
            <p:ph idx="1"/>
          </p:nvPr>
        </p:nvPicPr>
        <p:blipFill>
          <a:blip r:embed="rId2"/>
          <a:stretch>
            <a:fillRect/>
          </a:stretch>
        </p:blipFill>
        <p:spPr>
          <a:xfrm>
            <a:off x="3524250" y="2758281"/>
            <a:ext cx="5143500" cy="2486025"/>
          </a:xfrm>
          <a:prstGeom prst="rect">
            <a:avLst/>
          </a:prstGeom>
        </p:spPr>
      </p:pic>
      <p:sp>
        <p:nvSpPr>
          <p:cNvPr id="4" name="Footer Placeholder 3"/>
          <p:cNvSpPr>
            <a:spLocks noGrp="1"/>
          </p:cNvSpPr>
          <p:nvPr>
            <p:ph type="ftr" sz="quarter" idx="11"/>
          </p:nvPr>
        </p:nvSpPr>
        <p:spPr>
          <a:xfrm>
            <a:off x="3620589" y="6356350"/>
            <a:ext cx="4114800" cy="365125"/>
          </a:xfrm>
        </p:spPr>
        <p:txBody>
          <a:bodyPr/>
          <a:lstStyle/>
          <a:p>
            <a:r>
              <a:rPr lang="en-US" dirty="0"/>
              <a:t>Dixit et al. Insights into Imaging (2025)</a:t>
            </a:r>
            <a:br>
              <a:rPr lang="en-US" dirty="0"/>
            </a:br>
            <a:endParaRPr lang="en-US" dirty="0"/>
          </a:p>
          <a:p>
            <a:endParaRPr lang="en-US" dirty="0"/>
          </a:p>
        </p:txBody>
      </p:sp>
    </p:spTree>
    <p:extLst>
      <p:ext uri="{BB962C8B-B14F-4D97-AF65-F5344CB8AC3E}">
        <p14:creationId xmlns:p14="http://schemas.microsoft.com/office/powerpoint/2010/main" val="195998079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2442755" y="6251847"/>
            <a:ext cx="6768737" cy="365125"/>
          </a:xfrm>
        </p:spPr>
        <p:txBody>
          <a:bodyPr/>
          <a:lstStyle/>
          <a:p>
            <a:pPr algn="l"/>
            <a:r>
              <a:rPr lang="en-US" dirty="0" smtClean="0"/>
              <a:t>Fernando Bonilla-</a:t>
            </a:r>
            <a:r>
              <a:rPr lang="en-US" dirty="0" err="1" smtClean="0"/>
              <a:t>Musoles</a:t>
            </a:r>
            <a:r>
              <a:rPr lang="en-US" dirty="0" smtClean="0"/>
              <a:t> et </a:t>
            </a:r>
            <a:r>
              <a:rPr lang="en-US" dirty="0" err="1" smtClean="0"/>
              <a:t>al.Donald</a:t>
            </a:r>
            <a:r>
              <a:rPr lang="en-US" dirty="0" smtClean="0"/>
              <a:t> School Journal of ultrasound in OB &amp; GYN.2015</a:t>
            </a:r>
            <a:endParaRPr lang="en-US" dirty="0"/>
          </a:p>
        </p:txBody>
      </p:sp>
      <p:pic>
        <p:nvPicPr>
          <p:cNvPr id="9" name="Picture 8"/>
          <p:cNvPicPr>
            <a:picLocks noChangeAspect="1"/>
          </p:cNvPicPr>
          <p:nvPr/>
        </p:nvPicPr>
        <p:blipFill>
          <a:blip r:embed="rId2"/>
          <a:stretch>
            <a:fillRect/>
          </a:stretch>
        </p:blipFill>
        <p:spPr>
          <a:xfrm>
            <a:off x="7262989" y="1205188"/>
            <a:ext cx="4575769" cy="4019955"/>
          </a:xfrm>
          <a:prstGeom prst="rect">
            <a:avLst/>
          </a:prstGeom>
        </p:spPr>
      </p:pic>
      <p:pic>
        <p:nvPicPr>
          <p:cNvPr id="11" name="Picture 10"/>
          <p:cNvPicPr>
            <a:picLocks noChangeAspect="1"/>
          </p:cNvPicPr>
          <p:nvPr/>
        </p:nvPicPr>
        <p:blipFill>
          <a:blip r:embed="rId3"/>
          <a:stretch>
            <a:fillRect/>
          </a:stretch>
        </p:blipFill>
        <p:spPr>
          <a:xfrm>
            <a:off x="195959" y="1957931"/>
            <a:ext cx="7067030" cy="3045143"/>
          </a:xfrm>
          <a:prstGeom prst="rect">
            <a:avLst/>
          </a:prstGeom>
        </p:spPr>
      </p:pic>
    </p:spTree>
    <p:extLst>
      <p:ext uri="{BB962C8B-B14F-4D97-AF65-F5344CB8AC3E}">
        <p14:creationId xmlns:p14="http://schemas.microsoft.com/office/powerpoint/2010/main" val="285765545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2168434" y="665230"/>
            <a:ext cx="7025776" cy="5007865"/>
          </a:xfrm>
          <a:prstGeom prst="rect">
            <a:avLst/>
          </a:prstGeom>
        </p:spPr>
      </p:pic>
      <p:sp>
        <p:nvSpPr>
          <p:cNvPr id="4" name="Footer Placeholder 3"/>
          <p:cNvSpPr>
            <a:spLocks noGrp="1"/>
          </p:cNvSpPr>
          <p:nvPr>
            <p:ph type="ftr" sz="quarter" idx="11"/>
          </p:nvPr>
        </p:nvSpPr>
        <p:spPr>
          <a:xfrm>
            <a:off x="2492897" y="6317161"/>
            <a:ext cx="6376851" cy="365125"/>
          </a:xfrm>
        </p:spPr>
        <p:txBody>
          <a:bodyPr/>
          <a:lstStyle/>
          <a:p>
            <a:r>
              <a:rPr lang="en-US" dirty="0"/>
              <a:t>Fernando Bonilla-</a:t>
            </a:r>
            <a:r>
              <a:rPr lang="en-US" dirty="0" err="1"/>
              <a:t>Musoles</a:t>
            </a:r>
            <a:r>
              <a:rPr lang="en-US" dirty="0"/>
              <a:t> et </a:t>
            </a:r>
            <a:r>
              <a:rPr lang="en-US" dirty="0" err="1"/>
              <a:t>al.Donald</a:t>
            </a:r>
            <a:r>
              <a:rPr lang="en-US" dirty="0"/>
              <a:t> School Journal of ultrasound in OB &amp; GYN.2015</a:t>
            </a:r>
          </a:p>
          <a:p>
            <a:endParaRPr lang="en-US" dirty="0"/>
          </a:p>
        </p:txBody>
      </p:sp>
    </p:spTree>
    <p:extLst>
      <p:ext uri="{BB962C8B-B14F-4D97-AF65-F5344CB8AC3E}">
        <p14:creationId xmlns:p14="http://schemas.microsoft.com/office/powerpoint/2010/main" val="135860438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A </a:t>
            </a:r>
            <a:r>
              <a:rPr lang="en-US" dirty="0" err="1"/>
              <a:t>unicornuate</a:t>
            </a:r>
            <a:r>
              <a:rPr lang="en-US" dirty="0"/>
              <a:t> uterus with a </a:t>
            </a:r>
            <a:r>
              <a:rPr lang="en-US" dirty="0" err="1"/>
              <a:t>cavitatory</a:t>
            </a:r>
            <a:r>
              <a:rPr lang="en-US" dirty="0"/>
              <a:t> communicating remnant can be distinguished from a </a:t>
            </a:r>
            <a:r>
              <a:rPr lang="en-US" dirty="0" err="1"/>
              <a:t>bicornuate</a:t>
            </a:r>
            <a:r>
              <a:rPr lang="en-US" dirty="0"/>
              <a:t> uterus </a:t>
            </a:r>
            <a:r>
              <a:rPr lang="en-US" dirty="0" smtClean="0"/>
              <a:t>:</a:t>
            </a:r>
          </a:p>
          <a:p>
            <a:pPr algn="ctr"/>
            <a:r>
              <a:rPr lang="en-US" dirty="0" smtClean="0"/>
              <a:t> </a:t>
            </a:r>
            <a:r>
              <a:rPr lang="en-US" dirty="0">
                <a:solidFill>
                  <a:srgbClr val="FF0000"/>
                </a:solidFill>
              </a:rPr>
              <a:t>asymmetry of two uterine cavities in the former, which is extremely rare in the latter.</a:t>
            </a:r>
          </a:p>
        </p:txBody>
      </p:sp>
      <p:sp>
        <p:nvSpPr>
          <p:cNvPr id="4" name="Footer Placeholder 3"/>
          <p:cNvSpPr>
            <a:spLocks noGrp="1"/>
          </p:cNvSpPr>
          <p:nvPr>
            <p:ph type="ftr" sz="quarter" idx="11"/>
          </p:nvPr>
        </p:nvSpPr>
        <p:spPr>
          <a:xfrm>
            <a:off x="838200" y="6356350"/>
            <a:ext cx="10515600" cy="365125"/>
          </a:xfrm>
        </p:spPr>
        <p:txBody>
          <a:bodyPr/>
          <a:lstStyle/>
          <a:p>
            <a:pPr algn="l"/>
            <a:r>
              <a:rPr lang="en-US" dirty="0" err="1"/>
              <a:t>Ombelet</a:t>
            </a:r>
            <a:r>
              <a:rPr lang="en-US" dirty="0"/>
              <a:t> W, </a:t>
            </a:r>
            <a:r>
              <a:rPr lang="en-US" dirty="0" err="1"/>
              <a:t>Verswijvel</a:t>
            </a:r>
            <a:r>
              <a:rPr lang="en-US" dirty="0"/>
              <a:t> G, </a:t>
            </a:r>
            <a:r>
              <a:rPr lang="en-US" dirty="0" err="1"/>
              <a:t>Vanholsbeke</a:t>
            </a:r>
            <a:r>
              <a:rPr lang="en-US" dirty="0"/>
              <a:t> C, </a:t>
            </a:r>
            <a:r>
              <a:rPr lang="en-US" dirty="0" err="1"/>
              <a:t>Schobbens</a:t>
            </a:r>
            <a:r>
              <a:rPr lang="en-US" dirty="0"/>
              <a:t> JC (2011) </a:t>
            </a:r>
            <a:r>
              <a:rPr lang="en-US" dirty="0" err="1"/>
              <a:t>Unicornuate</a:t>
            </a:r>
            <a:r>
              <a:rPr lang="en-US" dirty="0"/>
              <a:t> uterus and ectopic (undescended) ovary. Facts, Views Vis </a:t>
            </a:r>
            <a:r>
              <a:rPr lang="en-US" dirty="0" err="1"/>
              <a:t>Obgyn</a:t>
            </a:r>
            <a:r>
              <a:rPr lang="en-US" dirty="0"/>
              <a:t> 3:131</a:t>
            </a:r>
            <a:br>
              <a:rPr lang="en-US" dirty="0"/>
            </a:br>
            <a:r>
              <a:rPr lang="en-US" dirty="0"/>
              <a:t> </a:t>
            </a:r>
            <a:r>
              <a:rPr lang="en-US" dirty="0" err="1"/>
              <a:t>Haydardedeoglu</a:t>
            </a:r>
            <a:r>
              <a:rPr lang="en-US" dirty="0"/>
              <a:t> B, </a:t>
            </a:r>
            <a:r>
              <a:rPr lang="en-US" dirty="0" err="1"/>
              <a:t>Simsek</a:t>
            </a:r>
            <a:r>
              <a:rPr lang="en-US" dirty="0"/>
              <a:t> E, </a:t>
            </a:r>
            <a:r>
              <a:rPr lang="en-US" dirty="0" err="1"/>
              <a:t>Kilicdag</a:t>
            </a:r>
            <a:r>
              <a:rPr lang="en-US" dirty="0"/>
              <a:t> EB, </a:t>
            </a:r>
            <a:r>
              <a:rPr lang="en-US" dirty="0" err="1"/>
              <a:t>Tarim</a:t>
            </a:r>
            <a:r>
              <a:rPr lang="en-US" dirty="0"/>
              <a:t> E, Aslan E, </a:t>
            </a:r>
            <a:r>
              <a:rPr lang="en-US" dirty="0" err="1"/>
              <a:t>Bagis</a:t>
            </a:r>
            <a:r>
              <a:rPr lang="en-US" dirty="0"/>
              <a:t> T (2006) A case of </a:t>
            </a:r>
            <a:r>
              <a:rPr lang="en-US" dirty="0" err="1"/>
              <a:t>unicornuate</a:t>
            </a:r>
            <a:r>
              <a:rPr lang="en-US" dirty="0"/>
              <a:t> uterus with ipsilateral ovarian and renal agenesis. </a:t>
            </a:r>
            <a:r>
              <a:rPr lang="en-US" dirty="0" err="1"/>
              <a:t>Fertil</a:t>
            </a:r>
            <a:r>
              <a:rPr lang="en-US" dirty="0"/>
              <a:t> </a:t>
            </a:r>
            <a:r>
              <a:rPr lang="en-US" dirty="0" err="1"/>
              <a:t>Steril</a:t>
            </a:r>
            <a:r>
              <a:rPr lang="en-US" dirty="0"/>
              <a:t> 85:750</a:t>
            </a:r>
            <a:br>
              <a:rPr lang="en-US" dirty="0"/>
            </a:br>
            <a:r>
              <a:rPr lang="en-US" dirty="0"/>
              <a:t>Carrington BM, </a:t>
            </a:r>
            <a:r>
              <a:rPr lang="en-US" dirty="0" err="1"/>
              <a:t>Hricak</a:t>
            </a:r>
            <a:r>
              <a:rPr lang="en-US" dirty="0"/>
              <a:t> H, </a:t>
            </a:r>
            <a:r>
              <a:rPr lang="en-US" dirty="0" err="1"/>
              <a:t>Nuruddin</a:t>
            </a:r>
            <a:r>
              <a:rPr lang="en-US" dirty="0"/>
              <a:t> RN, </a:t>
            </a:r>
            <a:r>
              <a:rPr lang="en-US" dirty="0" err="1"/>
              <a:t>Secaf</a:t>
            </a:r>
            <a:r>
              <a:rPr lang="en-US" dirty="0"/>
              <a:t> E, </a:t>
            </a:r>
            <a:r>
              <a:rPr lang="en-US" dirty="0" err="1"/>
              <a:t>Laros</a:t>
            </a:r>
            <a:r>
              <a:rPr lang="en-US" dirty="0"/>
              <a:t> Jr RK, Hill EC (1990) Müllerian duct anomalies: MR imaging evaluation. Radiology 176:715–720</a:t>
            </a:r>
          </a:p>
          <a:p>
            <a:pPr algn="l"/>
            <a:endParaRPr lang="en-US" dirty="0"/>
          </a:p>
        </p:txBody>
      </p:sp>
    </p:spTree>
    <p:extLst>
      <p:ext uri="{BB962C8B-B14F-4D97-AF65-F5344CB8AC3E}">
        <p14:creationId xmlns:p14="http://schemas.microsoft.com/office/powerpoint/2010/main" val="117400012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Clinical importance and management</a:t>
            </a:r>
          </a:p>
        </p:txBody>
      </p:sp>
      <p:sp>
        <p:nvSpPr>
          <p:cNvPr id="3" name="Content Placeholder 2"/>
          <p:cNvSpPr>
            <a:spLocks noGrp="1"/>
          </p:cNvSpPr>
          <p:nvPr>
            <p:ph idx="1"/>
          </p:nvPr>
        </p:nvSpPr>
        <p:spPr/>
        <p:txBody>
          <a:bodyPr>
            <a:normAutofit/>
          </a:bodyPr>
          <a:lstStyle/>
          <a:p>
            <a:r>
              <a:rPr lang="en-US" dirty="0" smtClean="0"/>
              <a:t>The </a:t>
            </a:r>
            <a:r>
              <a:rPr lang="en-US" dirty="0"/>
              <a:t>age </a:t>
            </a:r>
            <a:r>
              <a:rPr lang="en-US" dirty="0" smtClean="0"/>
              <a:t>and symptoms </a:t>
            </a:r>
            <a:r>
              <a:rPr lang="en-US" dirty="0"/>
              <a:t>depend </a:t>
            </a:r>
            <a:r>
              <a:rPr lang="en-US" dirty="0" smtClean="0"/>
              <a:t>on </a:t>
            </a:r>
            <a:r>
              <a:rPr lang="en-US" dirty="0"/>
              <a:t>status of </a:t>
            </a:r>
            <a:r>
              <a:rPr lang="en-US" dirty="0" smtClean="0"/>
              <a:t>rudimentary </a:t>
            </a:r>
            <a:r>
              <a:rPr lang="en-US" dirty="0"/>
              <a:t>horn. </a:t>
            </a:r>
            <a:endParaRPr lang="en-US" dirty="0" smtClean="0"/>
          </a:p>
          <a:p>
            <a:r>
              <a:rPr lang="en-US" dirty="0" smtClean="0"/>
              <a:t>The </a:t>
            </a:r>
            <a:r>
              <a:rPr lang="en-US" dirty="0" err="1"/>
              <a:t>cavitatory</a:t>
            </a:r>
            <a:r>
              <a:rPr lang="en-US" dirty="0"/>
              <a:t>, communicating rudimentary horn </a:t>
            </a:r>
            <a:r>
              <a:rPr lang="en-US" dirty="0" smtClean="0"/>
              <a:t> </a:t>
            </a:r>
            <a:r>
              <a:rPr lang="en-US" dirty="0"/>
              <a:t>presents with </a:t>
            </a:r>
            <a:r>
              <a:rPr lang="en-US" dirty="0" err="1">
                <a:solidFill>
                  <a:srgbClr val="FF0000"/>
                </a:solidFill>
              </a:rPr>
              <a:t>malpresentation</a:t>
            </a:r>
            <a:r>
              <a:rPr lang="en-US" dirty="0">
                <a:solidFill>
                  <a:srgbClr val="FF0000"/>
                </a:solidFill>
              </a:rPr>
              <a:t>, preterm labor, or pregnancy loss</a:t>
            </a:r>
            <a:r>
              <a:rPr lang="en-US" dirty="0"/>
              <a:t>. </a:t>
            </a:r>
            <a:endParaRPr lang="en-US" dirty="0" smtClean="0"/>
          </a:p>
          <a:p>
            <a:r>
              <a:rPr lang="en-US" dirty="0" smtClean="0"/>
              <a:t>The </a:t>
            </a:r>
            <a:r>
              <a:rPr lang="en-US" dirty="0" err="1"/>
              <a:t>cavitatory</a:t>
            </a:r>
            <a:r>
              <a:rPr lang="en-US" dirty="0"/>
              <a:t>, </a:t>
            </a:r>
            <a:r>
              <a:rPr lang="en-US" dirty="0" err="1"/>
              <a:t>noncommunicating</a:t>
            </a:r>
            <a:r>
              <a:rPr lang="en-US" dirty="0"/>
              <a:t> rudimentary </a:t>
            </a:r>
            <a:r>
              <a:rPr lang="en-US" dirty="0" smtClean="0"/>
              <a:t>horn </a:t>
            </a:r>
            <a:r>
              <a:rPr lang="en-US" dirty="0"/>
              <a:t>presents with </a:t>
            </a:r>
            <a:r>
              <a:rPr lang="en-US" dirty="0">
                <a:solidFill>
                  <a:srgbClr val="FF0000"/>
                </a:solidFill>
              </a:rPr>
              <a:t>lateralized cyclical pelvic pain </a:t>
            </a:r>
          </a:p>
          <a:p>
            <a:r>
              <a:rPr lang="en-US" dirty="0" smtClean="0"/>
              <a:t> </a:t>
            </a:r>
            <a:r>
              <a:rPr lang="en-US" dirty="0"/>
              <a:t>Simple and atrophic uterine </a:t>
            </a:r>
            <a:r>
              <a:rPr lang="en-US" dirty="0" smtClean="0"/>
              <a:t>remnant </a:t>
            </a:r>
            <a:r>
              <a:rPr lang="en-US" dirty="0"/>
              <a:t>usually detected </a:t>
            </a:r>
            <a:r>
              <a:rPr lang="en-US" dirty="0" smtClean="0"/>
              <a:t>incidentally</a:t>
            </a:r>
          </a:p>
          <a:p>
            <a:pPr algn="ctr"/>
            <a:r>
              <a:rPr lang="en-US" dirty="0">
                <a:solidFill>
                  <a:srgbClr val="FF0000"/>
                </a:solidFill>
              </a:rPr>
              <a:t>Treatment options include resection or reunification of the uterine remnant with </a:t>
            </a:r>
            <a:r>
              <a:rPr lang="en-US" dirty="0" err="1">
                <a:solidFill>
                  <a:srgbClr val="FF0000"/>
                </a:solidFill>
              </a:rPr>
              <a:t>unicornuate</a:t>
            </a:r>
            <a:r>
              <a:rPr lang="en-US" dirty="0">
                <a:solidFill>
                  <a:srgbClr val="FF0000"/>
                </a:solidFill>
              </a:rPr>
              <a:t> uterus.</a:t>
            </a:r>
          </a:p>
        </p:txBody>
      </p:sp>
      <p:sp>
        <p:nvSpPr>
          <p:cNvPr id="4" name="Footer Placeholder 3"/>
          <p:cNvSpPr>
            <a:spLocks noGrp="1"/>
          </p:cNvSpPr>
          <p:nvPr>
            <p:ph type="ftr" sz="quarter" idx="11"/>
          </p:nvPr>
        </p:nvSpPr>
        <p:spPr>
          <a:xfrm>
            <a:off x="838200" y="6356350"/>
            <a:ext cx="10515600" cy="365125"/>
          </a:xfrm>
        </p:spPr>
        <p:txBody>
          <a:bodyPr/>
          <a:lstStyle/>
          <a:p>
            <a:pPr algn="l"/>
            <a:r>
              <a:rPr lang="en-US" dirty="0" smtClean="0"/>
              <a:t> </a:t>
            </a:r>
            <a:r>
              <a:rPr lang="en-US" dirty="0"/>
              <a:t>Brody JM, </a:t>
            </a:r>
            <a:r>
              <a:rPr lang="en-US" dirty="0" err="1"/>
              <a:t>Koelliker</a:t>
            </a:r>
            <a:r>
              <a:rPr lang="en-US" dirty="0"/>
              <a:t> SL, </a:t>
            </a:r>
            <a:r>
              <a:rPr lang="en-US" dirty="0" err="1"/>
              <a:t>Frishman</a:t>
            </a:r>
            <a:r>
              <a:rPr lang="en-US" dirty="0"/>
              <a:t> GN (1998) </a:t>
            </a:r>
            <a:r>
              <a:rPr lang="en-US" dirty="0" err="1"/>
              <a:t>Unicornuate</a:t>
            </a:r>
            <a:r>
              <a:rPr lang="en-US" dirty="0"/>
              <a:t> uterus: </a:t>
            </a:r>
            <a:r>
              <a:rPr lang="en-US" dirty="0" smtClean="0"/>
              <a:t>imaging appearance</a:t>
            </a:r>
            <a:r>
              <a:rPr lang="en-US" dirty="0"/>
              <a:t>, associated anomalies, and clinical implications. AJR Am </a:t>
            </a:r>
            <a:r>
              <a:rPr lang="en-US" dirty="0" smtClean="0"/>
              <a:t>J </a:t>
            </a:r>
            <a:r>
              <a:rPr lang="en-US" dirty="0" err="1" smtClean="0"/>
              <a:t>Roentgenol</a:t>
            </a:r>
            <a:r>
              <a:rPr lang="en-US" dirty="0" smtClean="0"/>
              <a:t> </a:t>
            </a:r>
            <a:r>
              <a:rPr lang="en-US" dirty="0"/>
              <a:t>171:1341–1347</a:t>
            </a:r>
            <a:br>
              <a:rPr lang="en-US" dirty="0"/>
            </a:br>
            <a:endParaRPr lang="en-US" dirty="0"/>
          </a:p>
        </p:txBody>
      </p:sp>
    </p:spTree>
    <p:extLst>
      <p:ext uri="{BB962C8B-B14F-4D97-AF65-F5344CB8AC3E}">
        <p14:creationId xmlns:p14="http://schemas.microsoft.com/office/powerpoint/2010/main" val="425257560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b="1" dirty="0"/>
              <a:t>Surgical excision of the rudimentary horn(laparotomy-laparoscopic </a:t>
            </a:r>
            <a:r>
              <a:rPr lang="en-US" dirty="0"/>
              <a:t>removal) </a:t>
            </a:r>
          </a:p>
          <a:p>
            <a:r>
              <a:rPr lang="en-US" dirty="0"/>
              <a:t>By sperm migration through the peritoneal cavity, pregnancy in the rudimentary horn is possible</a:t>
            </a:r>
            <a:endParaRPr lang="en-US" dirty="0" smtClean="0"/>
          </a:p>
          <a:p>
            <a:r>
              <a:rPr lang="en-US" dirty="0" smtClean="0"/>
              <a:t>prophylactic </a:t>
            </a:r>
            <a:r>
              <a:rPr lang="en-US" dirty="0"/>
              <a:t>excision of the </a:t>
            </a:r>
            <a:r>
              <a:rPr lang="en-US" dirty="0" err="1"/>
              <a:t>cavitated</a:t>
            </a:r>
            <a:r>
              <a:rPr lang="en-US" dirty="0"/>
              <a:t> horn is still a subject of open debate</a:t>
            </a:r>
          </a:p>
        </p:txBody>
      </p:sp>
      <p:sp>
        <p:nvSpPr>
          <p:cNvPr id="4" name="Footer Placeholder 3"/>
          <p:cNvSpPr>
            <a:spLocks noGrp="1"/>
          </p:cNvSpPr>
          <p:nvPr>
            <p:ph type="ftr" sz="quarter" idx="11"/>
          </p:nvPr>
        </p:nvSpPr>
        <p:spPr>
          <a:xfrm>
            <a:off x="838200" y="6356350"/>
            <a:ext cx="10515600" cy="365125"/>
          </a:xfrm>
        </p:spPr>
        <p:txBody>
          <a:bodyPr/>
          <a:lstStyle/>
          <a:p>
            <a:pPr algn="l"/>
            <a:r>
              <a:rPr lang="en-US"/>
              <a:t>Ombelet W, Verswijvel G, Vanholsbeke C, Schobbens JC (2011) Unicornuate uterus and ectopic (undescended) ovary. Facts, Views Vis Obgyn 3:131</a:t>
            </a:r>
            <a:br>
              <a:rPr lang="en-US"/>
            </a:br>
            <a:endParaRPr lang="en-US" dirty="0"/>
          </a:p>
        </p:txBody>
      </p:sp>
    </p:spTree>
    <p:extLst>
      <p:ext uri="{BB962C8B-B14F-4D97-AF65-F5344CB8AC3E}">
        <p14:creationId xmlns:p14="http://schemas.microsoft.com/office/powerpoint/2010/main" val="414544673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Uterus didelphys</a:t>
            </a:r>
          </a:p>
        </p:txBody>
      </p:sp>
      <p:sp>
        <p:nvSpPr>
          <p:cNvPr id="3" name="Content Placeholder 2"/>
          <p:cNvSpPr>
            <a:spLocks noGrp="1"/>
          </p:cNvSpPr>
          <p:nvPr>
            <p:ph idx="1"/>
          </p:nvPr>
        </p:nvSpPr>
        <p:spPr/>
        <p:txBody>
          <a:bodyPr>
            <a:normAutofit lnSpcReduction="10000"/>
          </a:bodyPr>
          <a:lstStyle/>
          <a:p>
            <a:r>
              <a:rPr lang="en-US" dirty="0" smtClean="0"/>
              <a:t> </a:t>
            </a:r>
            <a:r>
              <a:rPr lang="en-US" dirty="0"/>
              <a:t>fusion anomaly </a:t>
            </a:r>
            <a:r>
              <a:rPr lang="en-US" dirty="0" smtClean="0"/>
              <a:t> </a:t>
            </a:r>
            <a:r>
              <a:rPr lang="en-US" dirty="0"/>
              <a:t>:</a:t>
            </a:r>
            <a:r>
              <a:rPr lang="en-US" dirty="0" smtClean="0"/>
              <a:t> </a:t>
            </a:r>
            <a:r>
              <a:rPr lang="en-US" dirty="0"/>
              <a:t>complete or incomplete arrest of fusion of Mullerian </a:t>
            </a:r>
            <a:r>
              <a:rPr lang="en-US" dirty="0" smtClean="0"/>
              <a:t>ducts</a:t>
            </a:r>
          </a:p>
          <a:p>
            <a:r>
              <a:rPr lang="en-US" dirty="0" smtClean="0"/>
              <a:t> </a:t>
            </a:r>
            <a:r>
              <a:rPr lang="en-US" dirty="0"/>
              <a:t>duplication of uterine horns and cervix </a:t>
            </a:r>
          </a:p>
          <a:p>
            <a:r>
              <a:rPr lang="en-US" dirty="0" smtClean="0"/>
              <a:t>May be Duplication </a:t>
            </a:r>
            <a:r>
              <a:rPr lang="en-US" dirty="0"/>
              <a:t>proximal vagina </a:t>
            </a:r>
            <a:endParaRPr lang="en-US" dirty="0" smtClean="0"/>
          </a:p>
          <a:p>
            <a:r>
              <a:rPr lang="en-US" dirty="0" smtClean="0"/>
              <a:t>  </a:t>
            </a:r>
            <a:r>
              <a:rPr lang="en-US" dirty="0"/>
              <a:t>0.1–0.5% of women, comprising ~11% of uterine malformations </a:t>
            </a:r>
          </a:p>
          <a:p>
            <a:r>
              <a:rPr lang="en-US" dirty="0" smtClean="0"/>
              <a:t> </a:t>
            </a:r>
            <a:r>
              <a:rPr lang="en-US" dirty="0"/>
              <a:t>Duplicated or double vagina is the result of LVS, either complete (75%) or partial</a:t>
            </a:r>
            <a:r>
              <a:rPr lang="en-US" dirty="0" smtClean="0"/>
              <a:t>.</a:t>
            </a:r>
          </a:p>
          <a:p>
            <a:r>
              <a:rPr lang="en-US" dirty="0" smtClean="0"/>
              <a:t> </a:t>
            </a:r>
            <a:r>
              <a:rPr lang="en-US" dirty="0"/>
              <a:t>Renal agenesis </a:t>
            </a:r>
            <a:r>
              <a:rPr lang="en-US" dirty="0" smtClean="0"/>
              <a:t>in </a:t>
            </a:r>
            <a:r>
              <a:rPr lang="en-US" dirty="0"/>
              <a:t>20% of </a:t>
            </a:r>
            <a:r>
              <a:rPr lang="en-US" dirty="0" smtClean="0"/>
              <a:t>cases</a:t>
            </a:r>
          </a:p>
          <a:p>
            <a:r>
              <a:rPr lang="en-US" dirty="0" smtClean="0"/>
              <a:t> </a:t>
            </a:r>
            <a:r>
              <a:rPr lang="en-US" dirty="0"/>
              <a:t>uterine didelphys with </a:t>
            </a:r>
            <a:r>
              <a:rPr lang="en-US" dirty="0">
                <a:solidFill>
                  <a:srgbClr val="FF0000"/>
                </a:solidFill>
              </a:rPr>
              <a:t>obstructed </a:t>
            </a:r>
            <a:r>
              <a:rPr lang="en-US" dirty="0" err="1">
                <a:solidFill>
                  <a:srgbClr val="FF0000"/>
                </a:solidFill>
              </a:rPr>
              <a:t>hemivagina</a:t>
            </a:r>
            <a:r>
              <a:rPr lang="en-US" dirty="0">
                <a:solidFill>
                  <a:srgbClr val="FF0000"/>
                </a:solidFill>
              </a:rPr>
              <a:t> with ipsilateral renal agenesis (OHVIRA)</a:t>
            </a:r>
            <a:r>
              <a:rPr lang="en-US" dirty="0"/>
              <a:t> being the most common association</a:t>
            </a:r>
          </a:p>
        </p:txBody>
      </p:sp>
      <p:sp>
        <p:nvSpPr>
          <p:cNvPr id="4" name="Footer Placeholder 3"/>
          <p:cNvSpPr>
            <a:spLocks noGrp="1"/>
          </p:cNvSpPr>
          <p:nvPr>
            <p:ph type="ftr" sz="quarter" idx="11"/>
          </p:nvPr>
        </p:nvSpPr>
        <p:spPr>
          <a:xfrm>
            <a:off x="838200" y="6356350"/>
            <a:ext cx="10515600" cy="365125"/>
          </a:xfrm>
        </p:spPr>
        <p:txBody>
          <a:bodyPr/>
          <a:lstStyle/>
          <a:p>
            <a:pPr algn="l"/>
            <a:r>
              <a:rPr lang="en-US" dirty="0" err="1"/>
              <a:t>Coskun</a:t>
            </a:r>
            <a:r>
              <a:rPr lang="en-US" dirty="0"/>
              <a:t> A, </a:t>
            </a:r>
            <a:r>
              <a:rPr lang="en-US" dirty="0" smtClean="0"/>
              <a:t>et al.</a:t>
            </a:r>
            <a:r>
              <a:rPr lang="en-US" dirty="0" smtClean="0"/>
              <a:t> </a:t>
            </a:r>
            <a:r>
              <a:rPr lang="en-US" dirty="0"/>
              <a:t>(2008) Uterus </a:t>
            </a:r>
            <a:r>
              <a:rPr lang="en-US" dirty="0" smtClean="0"/>
              <a:t>didelphys with </a:t>
            </a:r>
            <a:r>
              <a:rPr lang="en-US" dirty="0"/>
              <a:t>an obstructed unilateral vagina by a transverse vaginal </a:t>
            </a:r>
            <a:r>
              <a:rPr lang="en-US" dirty="0" smtClean="0"/>
              <a:t>septum associated </a:t>
            </a:r>
            <a:r>
              <a:rPr lang="en-US" dirty="0"/>
              <a:t>with ipsilateral renal agenesis, duplication of inferior </a:t>
            </a:r>
            <a:r>
              <a:rPr lang="en-US" dirty="0" smtClean="0"/>
              <a:t>vena cava</a:t>
            </a:r>
            <a:r>
              <a:rPr lang="en-US" dirty="0"/>
              <a:t>, high-riding aortic bifurcation, and intestinal </a:t>
            </a:r>
            <a:r>
              <a:rPr lang="en-US" dirty="0" err="1"/>
              <a:t>malrotation</a:t>
            </a:r>
            <a:r>
              <a:rPr lang="en-US" dirty="0"/>
              <a:t>: a </a:t>
            </a:r>
            <a:r>
              <a:rPr lang="en-US" dirty="0" smtClean="0"/>
              <a:t>case report</a:t>
            </a:r>
            <a:r>
              <a:rPr lang="en-US" dirty="0"/>
              <a:t>. </a:t>
            </a:r>
            <a:r>
              <a:rPr lang="en-US" dirty="0" err="1"/>
              <a:t>Fertil</a:t>
            </a:r>
            <a:r>
              <a:rPr lang="en-US" dirty="0"/>
              <a:t> </a:t>
            </a:r>
            <a:r>
              <a:rPr lang="en-US" dirty="0" err="1"/>
              <a:t>Steril</a:t>
            </a:r>
            <a:r>
              <a:rPr lang="en-US" dirty="0"/>
              <a:t> </a:t>
            </a:r>
            <a:r>
              <a:rPr lang="en-US" dirty="0" smtClean="0"/>
              <a:t>90:2006</a:t>
            </a:r>
            <a:r>
              <a:rPr lang="en-US" dirty="0" smtClean="0"/>
              <a:t>–</a:t>
            </a:r>
          </a:p>
          <a:p>
            <a:pPr algn="l"/>
            <a:r>
              <a:rPr lang="en-US" dirty="0" smtClean="0"/>
              <a:t>Bajaj </a:t>
            </a:r>
            <a:r>
              <a:rPr lang="en-US" dirty="0"/>
              <a:t>SK, </a:t>
            </a:r>
            <a:r>
              <a:rPr lang="en-US" dirty="0" err="1"/>
              <a:t>Misra</a:t>
            </a:r>
            <a:r>
              <a:rPr lang="en-US" dirty="0"/>
              <a:t> R, </a:t>
            </a:r>
            <a:r>
              <a:rPr lang="en-US" dirty="0" err="1"/>
              <a:t>Thukral</a:t>
            </a:r>
            <a:r>
              <a:rPr lang="en-US" dirty="0"/>
              <a:t> BB, Gupta R (2012) OHVIRA: uterus </a:t>
            </a:r>
            <a:r>
              <a:rPr lang="en-US" dirty="0" smtClean="0"/>
              <a:t>didelphys, blind </a:t>
            </a:r>
            <a:r>
              <a:rPr lang="en-US" dirty="0" err="1"/>
              <a:t>hemivagina</a:t>
            </a:r>
            <a:r>
              <a:rPr lang="en-US" dirty="0"/>
              <a:t> and ipsilateral renal agenesis: advantage MRI. J </a:t>
            </a:r>
            <a:r>
              <a:rPr lang="en-US" dirty="0" smtClean="0"/>
              <a:t>Hum </a:t>
            </a:r>
            <a:r>
              <a:rPr lang="en-US" dirty="0" err="1" smtClean="0"/>
              <a:t>Reprod</a:t>
            </a:r>
            <a:r>
              <a:rPr lang="en-US" dirty="0" smtClean="0"/>
              <a:t> </a:t>
            </a:r>
            <a:r>
              <a:rPr lang="en-US" dirty="0" err="1"/>
              <a:t>Sci</a:t>
            </a:r>
            <a:r>
              <a:rPr lang="en-US" dirty="0"/>
              <a:t> 5:67</a:t>
            </a:r>
            <a:br>
              <a:rPr lang="en-US" dirty="0"/>
            </a:br>
            <a:endParaRPr lang="en-US" dirty="0"/>
          </a:p>
        </p:txBody>
      </p:sp>
    </p:spTree>
    <p:extLst>
      <p:ext uri="{BB962C8B-B14F-4D97-AF65-F5344CB8AC3E}">
        <p14:creationId xmlns:p14="http://schemas.microsoft.com/office/powerpoint/2010/main" val="164894908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Diagrammatic representation of variants of uterus didelphys</a:t>
            </a:r>
          </a:p>
        </p:txBody>
      </p:sp>
      <p:pic>
        <p:nvPicPr>
          <p:cNvPr id="5" name="Content Placeholder 4"/>
          <p:cNvPicPr>
            <a:picLocks noGrp="1" noChangeAspect="1"/>
          </p:cNvPicPr>
          <p:nvPr>
            <p:ph idx="1"/>
          </p:nvPr>
        </p:nvPicPr>
        <p:blipFill>
          <a:blip r:embed="rId2"/>
          <a:stretch>
            <a:fillRect/>
          </a:stretch>
        </p:blipFill>
        <p:spPr>
          <a:xfrm>
            <a:off x="1300162" y="2315369"/>
            <a:ext cx="9591675" cy="3371850"/>
          </a:xfrm>
          <a:prstGeom prst="rect">
            <a:avLst/>
          </a:prstGeom>
        </p:spPr>
      </p:pic>
      <p:sp>
        <p:nvSpPr>
          <p:cNvPr id="4" name="Footer Placeholder 3"/>
          <p:cNvSpPr>
            <a:spLocks noGrp="1"/>
          </p:cNvSpPr>
          <p:nvPr>
            <p:ph type="ftr" sz="quarter" idx="11"/>
          </p:nvPr>
        </p:nvSpPr>
        <p:spPr/>
        <p:txBody>
          <a:bodyPr/>
          <a:lstStyle/>
          <a:p>
            <a:r>
              <a:rPr lang="en-US" dirty="0"/>
              <a:t>Dixit et al. Insights into Imaging (2025)</a:t>
            </a:r>
            <a:br>
              <a:rPr lang="en-US" dirty="0"/>
            </a:br>
            <a:endParaRPr lang="en-US" dirty="0"/>
          </a:p>
          <a:p>
            <a:endParaRPr lang="en-US" dirty="0"/>
          </a:p>
        </p:txBody>
      </p:sp>
    </p:spTree>
    <p:extLst>
      <p:ext uri="{BB962C8B-B14F-4D97-AF65-F5344CB8AC3E}">
        <p14:creationId xmlns:p14="http://schemas.microsoft.com/office/powerpoint/2010/main" val="349644106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Imaging</a:t>
            </a:r>
          </a:p>
        </p:txBody>
      </p:sp>
      <p:sp>
        <p:nvSpPr>
          <p:cNvPr id="3" name="Content Placeholder 2"/>
          <p:cNvSpPr>
            <a:spLocks noGrp="1"/>
          </p:cNvSpPr>
          <p:nvPr>
            <p:ph idx="1"/>
          </p:nvPr>
        </p:nvSpPr>
        <p:spPr/>
        <p:txBody>
          <a:bodyPr/>
          <a:lstStyle/>
          <a:p>
            <a:r>
              <a:rPr lang="en-US" dirty="0" smtClean="0"/>
              <a:t>HSG </a:t>
            </a:r>
          </a:p>
          <a:p>
            <a:r>
              <a:rPr lang="en-US" dirty="0" smtClean="0"/>
              <a:t> </a:t>
            </a:r>
            <a:r>
              <a:rPr lang="en-US" dirty="0"/>
              <a:t>two separate cavities, cervical canals, </a:t>
            </a:r>
            <a:r>
              <a:rPr lang="en-US" dirty="0" smtClean="0"/>
              <a:t>often </a:t>
            </a:r>
            <a:r>
              <a:rPr lang="en-US" dirty="0"/>
              <a:t>a double vagina </a:t>
            </a:r>
          </a:p>
          <a:p>
            <a:r>
              <a:rPr lang="en-US" dirty="0" smtClean="0"/>
              <a:t> If </a:t>
            </a:r>
            <a:r>
              <a:rPr lang="en-US" dirty="0"/>
              <a:t>obstructed </a:t>
            </a:r>
            <a:r>
              <a:rPr lang="en-US" dirty="0" err="1"/>
              <a:t>hemivagina</a:t>
            </a:r>
            <a:r>
              <a:rPr lang="en-US" dirty="0"/>
              <a:t>, </a:t>
            </a:r>
            <a:r>
              <a:rPr lang="en-US" dirty="0" smtClean="0"/>
              <a:t> </a:t>
            </a:r>
            <a:r>
              <a:rPr lang="en-US" dirty="0"/>
              <a:t>misdiagnosed as a </a:t>
            </a:r>
            <a:r>
              <a:rPr lang="en-US" dirty="0" err="1"/>
              <a:t>unicornuate</a:t>
            </a:r>
            <a:r>
              <a:rPr lang="en-US" dirty="0"/>
              <a:t> uterus. </a:t>
            </a:r>
            <a:endParaRPr lang="en-US" dirty="0" smtClean="0"/>
          </a:p>
          <a:p>
            <a:r>
              <a:rPr lang="en-US" dirty="0" smtClean="0"/>
              <a:t> </a:t>
            </a:r>
            <a:r>
              <a:rPr lang="en-US" dirty="0"/>
              <a:t>two symmetrical widely divergent, </a:t>
            </a:r>
            <a:r>
              <a:rPr lang="en-US" dirty="0" err="1"/>
              <a:t>noncommunicating</a:t>
            </a:r>
            <a:r>
              <a:rPr lang="en-US" dirty="0"/>
              <a:t> endometrial cavities </a:t>
            </a:r>
            <a:r>
              <a:rPr lang="en-US" dirty="0" smtClean="0"/>
              <a:t> </a:t>
            </a:r>
            <a:r>
              <a:rPr lang="en-US" dirty="0"/>
              <a:t>and two cervical canals and a double upper </a:t>
            </a:r>
            <a:r>
              <a:rPr lang="en-US" dirty="0" smtClean="0"/>
              <a:t>vagina</a:t>
            </a:r>
            <a:endParaRPr lang="en-US" dirty="0"/>
          </a:p>
        </p:txBody>
      </p:sp>
      <p:sp>
        <p:nvSpPr>
          <p:cNvPr id="4" name="Footer Placeholder 3"/>
          <p:cNvSpPr>
            <a:spLocks noGrp="1"/>
          </p:cNvSpPr>
          <p:nvPr>
            <p:ph type="ftr" sz="quarter" idx="11"/>
          </p:nvPr>
        </p:nvSpPr>
        <p:spPr>
          <a:xfrm>
            <a:off x="838200" y="6356350"/>
            <a:ext cx="10515600" cy="365125"/>
          </a:xfrm>
        </p:spPr>
        <p:txBody>
          <a:bodyPr/>
          <a:lstStyle/>
          <a:p>
            <a:pPr algn="l"/>
            <a:r>
              <a:rPr lang="en-US" dirty="0" err="1"/>
              <a:t>Coskun</a:t>
            </a:r>
            <a:r>
              <a:rPr lang="en-US" dirty="0"/>
              <a:t> A, </a:t>
            </a:r>
            <a:r>
              <a:rPr lang="en-US" dirty="0" err="1"/>
              <a:t>Okur</a:t>
            </a:r>
            <a:r>
              <a:rPr lang="en-US" dirty="0"/>
              <a:t> N, </a:t>
            </a:r>
            <a:r>
              <a:rPr lang="en-US" dirty="0" err="1"/>
              <a:t>Ozdemir</a:t>
            </a:r>
            <a:r>
              <a:rPr lang="en-US" dirty="0"/>
              <a:t> O, Kiran G, </a:t>
            </a:r>
            <a:r>
              <a:rPr lang="en-US" dirty="0" err="1"/>
              <a:t>Arýkan</a:t>
            </a:r>
            <a:r>
              <a:rPr lang="en-US" dirty="0"/>
              <a:t> DC (2008) Uterus didelphys with an obstructed unilateral vagina by a transverse vaginal septum associated with ipsilateral renal agenesis, duplication of inferior vena cava, high-riding aortic bifurcation, and intestinal </a:t>
            </a:r>
            <a:r>
              <a:rPr lang="en-US" dirty="0" err="1"/>
              <a:t>malrotation</a:t>
            </a:r>
            <a:r>
              <a:rPr lang="en-US" dirty="0"/>
              <a:t>: a case report. </a:t>
            </a:r>
            <a:r>
              <a:rPr lang="en-US" dirty="0" err="1"/>
              <a:t>Fertil</a:t>
            </a:r>
            <a:r>
              <a:rPr lang="en-US" dirty="0"/>
              <a:t> </a:t>
            </a:r>
            <a:r>
              <a:rPr lang="en-US" dirty="0" err="1"/>
              <a:t>Steril</a:t>
            </a:r>
            <a:r>
              <a:rPr lang="en-US" dirty="0"/>
              <a:t> 90:2006–Bajaj SK, </a:t>
            </a:r>
            <a:r>
              <a:rPr lang="en-US" dirty="0" err="1"/>
              <a:t>Misra</a:t>
            </a:r>
            <a:r>
              <a:rPr lang="en-US" dirty="0"/>
              <a:t> R, </a:t>
            </a:r>
            <a:r>
              <a:rPr lang="en-US" dirty="0" err="1"/>
              <a:t>Thukral</a:t>
            </a:r>
            <a:r>
              <a:rPr lang="en-US" dirty="0"/>
              <a:t> BB, Gupta R (2012) OHVIRA: uterus didelphys, blind </a:t>
            </a:r>
            <a:r>
              <a:rPr lang="en-US" dirty="0" err="1"/>
              <a:t>hemivagina</a:t>
            </a:r>
            <a:r>
              <a:rPr lang="en-US" dirty="0"/>
              <a:t> and ipsilateral renal agenesis: advantage MRI. J Hum </a:t>
            </a:r>
            <a:r>
              <a:rPr lang="en-US" dirty="0" err="1"/>
              <a:t>Reprod</a:t>
            </a:r>
            <a:r>
              <a:rPr lang="en-US" dirty="0"/>
              <a:t> </a:t>
            </a:r>
            <a:r>
              <a:rPr lang="en-US" dirty="0" err="1"/>
              <a:t>Sci</a:t>
            </a:r>
            <a:r>
              <a:rPr lang="en-US" dirty="0"/>
              <a:t> 5:67</a:t>
            </a:r>
          </a:p>
        </p:txBody>
      </p:sp>
    </p:spTree>
    <p:extLst>
      <p:ext uri="{BB962C8B-B14F-4D97-AF65-F5344CB8AC3E}">
        <p14:creationId xmlns:p14="http://schemas.microsoft.com/office/powerpoint/2010/main" val="189324012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HSG</a:t>
            </a:r>
            <a:endParaRPr lang="en-US" dirty="0"/>
          </a:p>
        </p:txBody>
      </p:sp>
      <p:pic>
        <p:nvPicPr>
          <p:cNvPr id="5" name="Content Placeholder 4"/>
          <p:cNvPicPr>
            <a:picLocks noGrp="1" noChangeAspect="1"/>
          </p:cNvPicPr>
          <p:nvPr>
            <p:ph idx="1"/>
          </p:nvPr>
        </p:nvPicPr>
        <p:blipFill>
          <a:blip r:embed="rId2"/>
          <a:stretch>
            <a:fillRect/>
          </a:stretch>
        </p:blipFill>
        <p:spPr>
          <a:xfrm>
            <a:off x="2598284" y="2147233"/>
            <a:ext cx="5555116" cy="3752571"/>
          </a:xfrm>
          <a:prstGeom prst="rect">
            <a:avLst/>
          </a:prstGeom>
        </p:spPr>
      </p:pic>
    </p:spTree>
    <p:extLst>
      <p:ext uri="{BB962C8B-B14F-4D97-AF65-F5344CB8AC3E}">
        <p14:creationId xmlns:p14="http://schemas.microsoft.com/office/powerpoint/2010/main" val="191795349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Embryology of the Female Reproductive Tract</a:t>
            </a:r>
            <a:endParaRPr lang="en-US" dirty="0"/>
          </a:p>
        </p:txBody>
      </p:sp>
      <p:sp>
        <p:nvSpPr>
          <p:cNvPr id="3" name="Content Placeholder 2"/>
          <p:cNvSpPr>
            <a:spLocks noGrp="1"/>
          </p:cNvSpPr>
          <p:nvPr>
            <p:ph idx="1"/>
          </p:nvPr>
        </p:nvSpPr>
        <p:spPr/>
        <p:txBody>
          <a:bodyPr>
            <a:normAutofit fontScale="85000" lnSpcReduction="20000"/>
          </a:bodyPr>
          <a:lstStyle/>
          <a:p>
            <a:r>
              <a:rPr lang="en-US" dirty="0"/>
              <a:t>This begins at around </a:t>
            </a:r>
            <a:r>
              <a:rPr lang="en-US" dirty="0" smtClean="0"/>
              <a:t>seventh week </a:t>
            </a:r>
            <a:r>
              <a:rPr lang="en-US" dirty="0"/>
              <a:t>of intrauterine development. </a:t>
            </a:r>
            <a:endParaRPr lang="en-US" dirty="0" smtClean="0"/>
          </a:p>
          <a:p>
            <a:r>
              <a:rPr lang="en-US" dirty="0" smtClean="0"/>
              <a:t>The paramesonephric ducts </a:t>
            </a:r>
            <a:r>
              <a:rPr lang="en-US" dirty="0"/>
              <a:t>grow downward across the mesonephric duct to </a:t>
            </a:r>
            <a:r>
              <a:rPr lang="en-US" dirty="0" smtClean="0"/>
              <a:t>fuse in </a:t>
            </a:r>
            <a:r>
              <a:rPr lang="en-US" dirty="0"/>
              <a:t>the midline to form the </a:t>
            </a:r>
            <a:r>
              <a:rPr lang="en-US" dirty="0" err="1"/>
              <a:t>uterovaginal</a:t>
            </a:r>
            <a:r>
              <a:rPr lang="en-US" dirty="0"/>
              <a:t> canal. </a:t>
            </a:r>
            <a:endParaRPr lang="en-US" dirty="0" smtClean="0"/>
          </a:p>
          <a:p>
            <a:r>
              <a:rPr lang="en-US" dirty="0" smtClean="0"/>
              <a:t>The </a:t>
            </a:r>
            <a:r>
              <a:rPr lang="en-US" dirty="0"/>
              <a:t>lower </a:t>
            </a:r>
            <a:r>
              <a:rPr lang="en-US" dirty="0" smtClean="0"/>
              <a:t>end of </a:t>
            </a:r>
            <a:r>
              <a:rPr lang="en-US" dirty="0"/>
              <a:t>the </a:t>
            </a:r>
            <a:r>
              <a:rPr lang="en-US" dirty="0" err="1"/>
              <a:t>uterovaginal</a:t>
            </a:r>
            <a:r>
              <a:rPr lang="en-US" dirty="0"/>
              <a:t> canal connects with the urogenital </a:t>
            </a:r>
            <a:r>
              <a:rPr lang="en-US" dirty="0" smtClean="0"/>
              <a:t>sinus.</a:t>
            </a:r>
          </a:p>
          <a:p>
            <a:r>
              <a:rPr lang="en-US" dirty="0" smtClean="0"/>
              <a:t>Finally</a:t>
            </a:r>
            <a:r>
              <a:rPr lang="en-US" dirty="0"/>
              <a:t>, the fused Müllerian ducts are canalized </a:t>
            </a:r>
            <a:r>
              <a:rPr lang="en-US" dirty="0" smtClean="0"/>
              <a:t>internally forming </a:t>
            </a:r>
            <a:r>
              <a:rPr lang="en-US" dirty="0"/>
              <a:t>two channels separated by a septum</a:t>
            </a:r>
            <a:r>
              <a:rPr lang="en-US" dirty="0" smtClean="0"/>
              <a:t>.</a:t>
            </a:r>
          </a:p>
          <a:p>
            <a:r>
              <a:rPr lang="en-US" dirty="0" smtClean="0"/>
              <a:t> </a:t>
            </a:r>
            <a:r>
              <a:rPr lang="en-US" dirty="0"/>
              <a:t>This septum </a:t>
            </a:r>
            <a:r>
              <a:rPr lang="en-US" dirty="0" smtClean="0"/>
              <a:t>is resorbed </a:t>
            </a:r>
            <a:r>
              <a:rPr lang="en-US" dirty="0"/>
              <a:t>around 20 weeks in a caudal toward the cephalad</a:t>
            </a:r>
            <a:br>
              <a:rPr lang="en-US" dirty="0"/>
            </a:br>
            <a:r>
              <a:rPr lang="en-US" dirty="0"/>
              <a:t>direction</a:t>
            </a:r>
            <a:r>
              <a:rPr lang="en-US" dirty="0" smtClean="0"/>
              <a:t>.</a:t>
            </a:r>
          </a:p>
          <a:p>
            <a:r>
              <a:rPr lang="en-US" dirty="0" smtClean="0"/>
              <a:t> </a:t>
            </a:r>
            <a:r>
              <a:rPr lang="en-US" dirty="0"/>
              <a:t>The uterus and the upper vagina are derived </a:t>
            </a:r>
            <a:r>
              <a:rPr lang="en-US" dirty="0" smtClean="0"/>
              <a:t>from the </a:t>
            </a:r>
            <a:r>
              <a:rPr lang="en-US" dirty="0"/>
              <a:t>caudal portion of the Müllerian ducts</a:t>
            </a:r>
            <a:r>
              <a:rPr lang="en-US" dirty="0" smtClean="0"/>
              <a:t>.</a:t>
            </a:r>
          </a:p>
          <a:p>
            <a:r>
              <a:rPr lang="en-US" dirty="0" smtClean="0"/>
              <a:t> </a:t>
            </a:r>
            <a:r>
              <a:rPr lang="en-US" dirty="0"/>
              <a:t>The upper </a:t>
            </a:r>
            <a:r>
              <a:rPr lang="en-US" dirty="0" smtClean="0"/>
              <a:t>portion becomes </a:t>
            </a:r>
            <a:r>
              <a:rPr lang="en-US" dirty="0"/>
              <a:t>the fallopian tubes</a:t>
            </a:r>
            <a:r>
              <a:rPr lang="en-US" dirty="0" smtClean="0"/>
              <a:t>.</a:t>
            </a:r>
          </a:p>
          <a:p>
            <a:r>
              <a:rPr lang="en-US" dirty="0" smtClean="0"/>
              <a:t> </a:t>
            </a:r>
            <a:r>
              <a:rPr lang="en-US" dirty="0"/>
              <a:t>The lower vagina is </a:t>
            </a:r>
            <a:r>
              <a:rPr lang="en-US" dirty="0" smtClean="0"/>
              <a:t>derived from </a:t>
            </a:r>
            <a:r>
              <a:rPr lang="en-US" dirty="0"/>
              <a:t>the urogenital sinus and the </a:t>
            </a:r>
            <a:r>
              <a:rPr lang="en-US" dirty="0" err="1"/>
              <a:t>sinovaginal</a:t>
            </a:r>
            <a:r>
              <a:rPr lang="en-US" dirty="0"/>
              <a:t> bulb.</a:t>
            </a:r>
            <a:br>
              <a:rPr lang="en-US" dirty="0"/>
            </a:br>
            <a:endParaRPr lang="en-US" dirty="0"/>
          </a:p>
        </p:txBody>
      </p:sp>
      <p:sp>
        <p:nvSpPr>
          <p:cNvPr id="4" name="Footer Placeholder 3"/>
          <p:cNvSpPr>
            <a:spLocks noGrp="1"/>
          </p:cNvSpPr>
          <p:nvPr>
            <p:ph type="ftr" sz="quarter" idx="11"/>
          </p:nvPr>
        </p:nvSpPr>
        <p:spPr>
          <a:xfrm>
            <a:off x="838200" y="6311900"/>
            <a:ext cx="9546772" cy="365125"/>
          </a:xfrm>
        </p:spPr>
        <p:txBody>
          <a:bodyPr/>
          <a:lstStyle/>
          <a:p>
            <a:r>
              <a:rPr lang="en-US" dirty="0"/>
              <a:t>Robbins JB, Parry JP, </a:t>
            </a:r>
            <a:r>
              <a:rPr lang="en-US" dirty="0" err="1"/>
              <a:t>Guite</a:t>
            </a:r>
            <a:r>
              <a:rPr lang="en-US" dirty="0"/>
              <a:t> KM et al (2012) MRI of </a:t>
            </a:r>
            <a:r>
              <a:rPr lang="en-US" dirty="0" smtClean="0"/>
              <a:t>pregnancy-related issues</a:t>
            </a:r>
            <a:r>
              <a:rPr lang="en-US" dirty="0"/>
              <a:t>: </a:t>
            </a:r>
            <a:r>
              <a:rPr lang="en-US" dirty="0" err="1"/>
              <a:t>Mullerian</a:t>
            </a:r>
            <a:r>
              <a:rPr lang="en-US" dirty="0"/>
              <a:t> duct anomalies. AJR Am J </a:t>
            </a:r>
            <a:r>
              <a:rPr lang="en-US" dirty="0" err="1"/>
              <a:t>Roentgenol</a:t>
            </a:r>
            <a:r>
              <a:rPr lang="en-US" dirty="0"/>
              <a:t> 198:302–310</a:t>
            </a:r>
            <a:br>
              <a:rPr lang="en-US" dirty="0"/>
            </a:br>
            <a:endParaRPr lang="en-US" dirty="0"/>
          </a:p>
        </p:txBody>
      </p:sp>
    </p:spTree>
    <p:extLst>
      <p:ext uri="{BB962C8B-B14F-4D97-AF65-F5344CB8AC3E}">
        <p14:creationId xmlns:p14="http://schemas.microsoft.com/office/powerpoint/2010/main" val="107152925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MRI</a:t>
            </a:r>
          </a:p>
        </p:txBody>
      </p:sp>
      <p:sp>
        <p:nvSpPr>
          <p:cNvPr id="3" name="Content Placeholder 2"/>
          <p:cNvSpPr>
            <a:spLocks noGrp="1"/>
          </p:cNvSpPr>
          <p:nvPr>
            <p:ph idx="1"/>
          </p:nvPr>
        </p:nvSpPr>
        <p:spPr/>
        <p:txBody>
          <a:bodyPr/>
          <a:lstStyle/>
          <a:p>
            <a:r>
              <a:rPr lang="en-US" dirty="0" smtClean="0"/>
              <a:t> </a:t>
            </a:r>
            <a:r>
              <a:rPr lang="en-US" dirty="0"/>
              <a:t>two separate divergent uterine cavities of normal volume with normal zonal anatomy. </a:t>
            </a:r>
            <a:endParaRPr lang="en-US" dirty="0" smtClean="0"/>
          </a:p>
          <a:p>
            <a:r>
              <a:rPr lang="en-US" dirty="0" smtClean="0"/>
              <a:t>The </a:t>
            </a:r>
            <a:r>
              <a:rPr lang="en-US" dirty="0"/>
              <a:t>double cervix </a:t>
            </a:r>
            <a:r>
              <a:rPr lang="en-US" dirty="0" smtClean="0"/>
              <a:t> </a:t>
            </a:r>
            <a:r>
              <a:rPr lang="en-US" dirty="0"/>
              <a:t>as two separate cervical canals with a mean </a:t>
            </a:r>
            <a:r>
              <a:rPr lang="en-US" dirty="0" err="1">
                <a:solidFill>
                  <a:srgbClr val="FF0000"/>
                </a:solidFill>
              </a:rPr>
              <a:t>intercervical</a:t>
            </a:r>
            <a:r>
              <a:rPr lang="en-US" dirty="0">
                <a:solidFill>
                  <a:srgbClr val="FF0000"/>
                </a:solidFill>
              </a:rPr>
              <a:t> distance of approximately 12.05 </a:t>
            </a:r>
            <a:r>
              <a:rPr lang="en-US" dirty="0" smtClean="0">
                <a:solidFill>
                  <a:srgbClr val="FF0000"/>
                </a:solidFill>
              </a:rPr>
              <a:t>mm </a:t>
            </a:r>
            <a:r>
              <a:rPr lang="en-US" dirty="0"/>
              <a:t>,</a:t>
            </a:r>
            <a:r>
              <a:rPr lang="en-US" dirty="0" smtClean="0"/>
              <a:t>significantly </a:t>
            </a:r>
            <a:r>
              <a:rPr lang="en-US" dirty="0"/>
              <a:t>higher than that of the septate cervix in </a:t>
            </a:r>
            <a:r>
              <a:rPr lang="en-US" dirty="0" err="1"/>
              <a:t>bicornuate</a:t>
            </a:r>
            <a:r>
              <a:rPr lang="en-US" dirty="0"/>
              <a:t> and septate uteri </a:t>
            </a:r>
            <a:endParaRPr lang="en-US" dirty="0" smtClean="0"/>
          </a:p>
          <a:p>
            <a:r>
              <a:rPr lang="en-US" dirty="0" smtClean="0"/>
              <a:t> </a:t>
            </a:r>
            <a:r>
              <a:rPr lang="en-US" dirty="0"/>
              <a:t>In obstructed </a:t>
            </a:r>
            <a:r>
              <a:rPr lang="en-US" dirty="0" err="1"/>
              <a:t>hemivagina</a:t>
            </a:r>
            <a:r>
              <a:rPr lang="en-US" dirty="0"/>
              <a:t> with </a:t>
            </a:r>
            <a:r>
              <a:rPr lang="en-US" dirty="0" err="1"/>
              <a:t>hematometrocolpos</a:t>
            </a:r>
            <a:r>
              <a:rPr lang="en-US" dirty="0"/>
              <a:t>, T1 </a:t>
            </a:r>
            <a:r>
              <a:rPr lang="en-US" dirty="0" err="1"/>
              <a:t>hyperintense</a:t>
            </a:r>
            <a:r>
              <a:rPr lang="en-US" dirty="0"/>
              <a:t> blood products are seen within</a:t>
            </a:r>
          </a:p>
        </p:txBody>
      </p:sp>
      <p:sp>
        <p:nvSpPr>
          <p:cNvPr id="4" name="Footer Placeholder 3"/>
          <p:cNvSpPr>
            <a:spLocks noGrp="1"/>
          </p:cNvSpPr>
          <p:nvPr>
            <p:ph type="ftr" sz="quarter" idx="11"/>
          </p:nvPr>
        </p:nvSpPr>
        <p:spPr>
          <a:xfrm>
            <a:off x="838200" y="6356350"/>
            <a:ext cx="10515600" cy="365125"/>
          </a:xfrm>
        </p:spPr>
        <p:txBody>
          <a:bodyPr/>
          <a:lstStyle/>
          <a:p>
            <a:pPr algn="l"/>
            <a:r>
              <a:rPr lang="en-US" dirty="0" err="1"/>
              <a:t>Coskun</a:t>
            </a:r>
            <a:r>
              <a:rPr lang="en-US" dirty="0"/>
              <a:t> A, </a:t>
            </a:r>
            <a:r>
              <a:rPr lang="en-US" dirty="0" err="1"/>
              <a:t>Okur</a:t>
            </a:r>
            <a:r>
              <a:rPr lang="en-US" dirty="0"/>
              <a:t> N, </a:t>
            </a:r>
            <a:r>
              <a:rPr lang="en-US" dirty="0" err="1"/>
              <a:t>Ozdemir</a:t>
            </a:r>
            <a:r>
              <a:rPr lang="en-US" dirty="0"/>
              <a:t> O, Kiran G, </a:t>
            </a:r>
            <a:r>
              <a:rPr lang="en-US" dirty="0" err="1"/>
              <a:t>Arýkan</a:t>
            </a:r>
            <a:r>
              <a:rPr lang="en-US" dirty="0"/>
              <a:t> DC (2008) Uterus didelphys with an obstructed unilateral vagina by a transverse vaginal septum associated with ipsilateral renal agenesis, duplication of inferior vena cava, high-riding aortic bifurcation, and intestinal </a:t>
            </a:r>
            <a:r>
              <a:rPr lang="en-US" dirty="0" err="1"/>
              <a:t>malrotation</a:t>
            </a:r>
            <a:r>
              <a:rPr lang="en-US" dirty="0"/>
              <a:t>: a case report. </a:t>
            </a:r>
            <a:r>
              <a:rPr lang="en-US" dirty="0" err="1"/>
              <a:t>Fertil</a:t>
            </a:r>
            <a:r>
              <a:rPr lang="en-US" dirty="0"/>
              <a:t> </a:t>
            </a:r>
            <a:r>
              <a:rPr lang="en-US" dirty="0" err="1"/>
              <a:t>Steril</a:t>
            </a:r>
            <a:r>
              <a:rPr lang="en-US" dirty="0"/>
              <a:t> 90:2006–Bajaj SK, </a:t>
            </a:r>
            <a:r>
              <a:rPr lang="en-US" dirty="0" err="1"/>
              <a:t>Misra</a:t>
            </a:r>
            <a:r>
              <a:rPr lang="en-US" dirty="0"/>
              <a:t> R, </a:t>
            </a:r>
            <a:r>
              <a:rPr lang="en-US" dirty="0" err="1"/>
              <a:t>Thukral</a:t>
            </a:r>
            <a:r>
              <a:rPr lang="en-US" dirty="0"/>
              <a:t> BB, Gupta R (2012) OHVIRA: uterus didelphys, blind </a:t>
            </a:r>
            <a:r>
              <a:rPr lang="en-US" dirty="0" err="1"/>
              <a:t>hemivagina</a:t>
            </a:r>
            <a:r>
              <a:rPr lang="en-US" dirty="0"/>
              <a:t> and ipsilateral renal agenesis: advantage MRI. J Hum </a:t>
            </a:r>
            <a:r>
              <a:rPr lang="en-US" dirty="0" err="1"/>
              <a:t>Reprod</a:t>
            </a:r>
            <a:r>
              <a:rPr lang="en-US" dirty="0"/>
              <a:t> </a:t>
            </a:r>
            <a:r>
              <a:rPr lang="en-US" dirty="0" err="1"/>
              <a:t>Sci</a:t>
            </a:r>
            <a:r>
              <a:rPr lang="en-US" dirty="0"/>
              <a:t> 5:67</a:t>
            </a:r>
          </a:p>
        </p:txBody>
      </p:sp>
    </p:spTree>
    <p:extLst>
      <p:ext uri="{BB962C8B-B14F-4D97-AF65-F5344CB8AC3E}">
        <p14:creationId xmlns:p14="http://schemas.microsoft.com/office/powerpoint/2010/main" val="349130955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2037874" y="149926"/>
            <a:ext cx="8116252" cy="5968232"/>
          </a:xfrm>
          <a:prstGeom prst="rect">
            <a:avLst/>
          </a:prstGeom>
        </p:spPr>
      </p:pic>
      <p:sp>
        <p:nvSpPr>
          <p:cNvPr id="6" name="Title 1"/>
          <p:cNvSpPr>
            <a:spLocks noGrp="1"/>
          </p:cNvSpPr>
          <p:nvPr>
            <p:ph type="ftr" sz="quarter" idx="11"/>
          </p:nvPr>
        </p:nvSpPr>
        <p:spPr>
          <a:xfrm>
            <a:off x="2533878" y="6317162"/>
            <a:ext cx="6599237" cy="365125"/>
          </a:xfrm>
        </p:spPr>
        <p:txBody>
          <a:bodyPr/>
          <a:lstStyle/>
          <a:p>
            <a:r>
              <a:rPr lang="en-US" dirty="0"/>
              <a:t>Fernando Bonilla-</a:t>
            </a:r>
            <a:r>
              <a:rPr lang="en-US" dirty="0" err="1"/>
              <a:t>Musoles</a:t>
            </a:r>
            <a:r>
              <a:rPr lang="en-US" dirty="0"/>
              <a:t> et </a:t>
            </a:r>
            <a:r>
              <a:rPr lang="en-US" dirty="0" err="1"/>
              <a:t>al.Donald</a:t>
            </a:r>
            <a:r>
              <a:rPr lang="en-US" dirty="0"/>
              <a:t> School Journal of ultrasound in OB &amp; </a:t>
            </a:r>
            <a:r>
              <a:rPr lang="en-US" dirty="0" smtClean="0"/>
              <a:t>GYN.2015</a:t>
            </a:r>
            <a:endParaRPr lang="en-US" dirty="0"/>
          </a:p>
          <a:p>
            <a:endParaRPr lang="en-US" dirty="0"/>
          </a:p>
        </p:txBody>
      </p:sp>
    </p:spTree>
    <p:extLst>
      <p:ext uri="{BB962C8B-B14F-4D97-AF65-F5344CB8AC3E}">
        <p14:creationId xmlns:p14="http://schemas.microsoft.com/office/powerpoint/2010/main" val="157509181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1800" dirty="0" smtClean="0"/>
              <a:t>Uterus </a:t>
            </a:r>
            <a:r>
              <a:rPr lang="en-US" sz="1800" dirty="0"/>
              <a:t>didelphys with double cervix and vaginal septum. Axial T2-weighted (a–c), and T2-FS coronal (d) MR images in a twenty-year-old female patient demonstrate two widely divergent uterine cavities showing normal zonal anatomy with no communication between them (a). Two cervical canals (arrows in b, d) are seen separated by an intervening myometrium suggesting a double cervix giving an owl’s eye appearance with increased </a:t>
            </a:r>
            <a:r>
              <a:rPr lang="en-US" sz="1800" dirty="0" err="1"/>
              <a:t>intercervical</a:t>
            </a:r>
            <a:r>
              <a:rPr lang="en-US" sz="1800" dirty="0"/>
              <a:t> distance. Two vaginal canals (arrowheads) are better appreciated in (c)</a:t>
            </a:r>
          </a:p>
        </p:txBody>
      </p:sp>
      <p:pic>
        <p:nvPicPr>
          <p:cNvPr id="5" name="Content Placeholder 4"/>
          <p:cNvPicPr>
            <a:picLocks noGrp="1" noChangeAspect="1"/>
          </p:cNvPicPr>
          <p:nvPr>
            <p:ph idx="1"/>
          </p:nvPr>
        </p:nvPicPr>
        <p:blipFill>
          <a:blip r:embed="rId2"/>
          <a:stretch>
            <a:fillRect/>
          </a:stretch>
        </p:blipFill>
        <p:spPr>
          <a:xfrm>
            <a:off x="331586" y="2219438"/>
            <a:ext cx="11639592" cy="2783636"/>
          </a:xfrm>
          <a:prstGeom prst="rect">
            <a:avLst/>
          </a:prstGeom>
        </p:spPr>
      </p:pic>
      <p:sp>
        <p:nvSpPr>
          <p:cNvPr id="4" name="Footer Placeholder 3"/>
          <p:cNvSpPr>
            <a:spLocks noGrp="1"/>
          </p:cNvSpPr>
          <p:nvPr>
            <p:ph type="ftr" sz="quarter" idx="11"/>
          </p:nvPr>
        </p:nvSpPr>
        <p:spPr/>
        <p:txBody>
          <a:bodyPr/>
          <a:lstStyle/>
          <a:p>
            <a:r>
              <a:rPr lang="en-US" dirty="0"/>
              <a:t>Dixit et al. Insights into Imaging (2025)</a:t>
            </a:r>
            <a:br>
              <a:rPr lang="en-US" dirty="0"/>
            </a:br>
            <a:endParaRPr lang="en-US" dirty="0"/>
          </a:p>
          <a:p>
            <a:endParaRPr lang="en-US" dirty="0"/>
          </a:p>
        </p:txBody>
      </p:sp>
    </p:spTree>
    <p:extLst>
      <p:ext uri="{BB962C8B-B14F-4D97-AF65-F5344CB8AC3E}">
        <p14:creationId xmlns:p14="http://schemas.microsoft.com/office/powerpoint/2010/main" val="177657886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Clinical importance and management</a:t>
            </a:r>
          </a:p>
        </p:txBody>
      </p:sp>
      <p:sp>
        <p:nvSpPr>
          <p:cNvPr id="3" name="Content Placeholder 2"/>
          <p:cNvSpPr>
            <a:spLocks noGrp="1"/>
          </p:cNvSpPr>
          <p:nvPr>
            <p:ph idx="1"/>
          </p:nvPr>
        </p:nvSpPr>
        <p:spPr/>
        <p:txBody>
          <a:bodyPr/>
          <a:lstStyle/>
          <a:p>
            <a:r>
              <a:rPr lang="en-US" dirty="0" smtClean="0"/>
              <a:t> </a:t>
            </a:r>
            <a:r>
              <a:rPr lang="en-US" dirty="0" err="1"/>
              <a:t>hemivaginal</a:t>
            </a:r>
            <a:r>
              <a:rPr lang="en-US" dirty="0"/>
              <a:t> </a:t>
            </a:r>
            <a:r>
              <a:rPr lang="en-US" dirty="0" smtClean="0"/>
              <a:t>with obstruction </a:t>
            </a:r>
            <a:r>
              <a:rPr lang="en-US" dirty="0"/>
              <a:t>present with </a:t>
            </a:r>
            <a:r>
              <a:rPr lang="en-US" dirty="0" smtClean="0"/>
              <a:t>dysmenorrhea (endometriosis)</a:t>
            </a:r>
          </a:p>
          <a:p>
            <a:r>
              <a:rPr lang="en-US" dirty="0" smtClean="0"/>
              <a:t> </a:t>
            </a:r>
            <a:r>
              <a:rPr lang="en-US" dirty="0"/>
              <a:t>pelvic </a:t>
            </a:r>
            <a:r>
              <a:rPr lang="en-US" dirty="0" smtClean="0"/>
              <a:t>infections</a:t>
            </a:r>
          </a:p>
          <a:p>
            <a:r>
              <a:rPr lang="en-US" dirty="0" smtClean="0"/>
              <a:t>Adhesions</a:t>
            </a:r>
          </a:p>
          <a:p>
            <a:r>
              <a:rPr lang="en-US" dirty="0" smtClean="0"/>
              <a:t> </a:t>
            </a:r>
            <a:r>
              <a:rPr lang="en-US" dirty="0"/>
              <a:t>without obstruction are usually asymptomatic. </a:t>
            </a:r>
            <a:endParaRPr lang="en-US" dirty="0" smtClean="0"/>
          </a:p>
          <a:p>
            <a:pPr algn="ctr"/>
            <a:r>
              <a:rPr lang="en-US" dirty="0" smtClean="0">
                <a:solidFill>
                  <a:srgbClr val="FF0000"/>
                </a:solidFill>
              </a:rPr>
              <a:t>Treatment </a:t>
            </a:r>
            <a:r>
              <a:rPr lang="en-US" dirty="0">
                <a:solidFill>
                  <a:srgbClr val="FF0000"/>
                </a:solidFill>
              </a:rPr>
              <a:t>includes resection of obstructing vaginal septum or removal of obstructed </a:t>
            </a:r>
            <a:r>
              <a:rPr lang="en-US" dirty="0" err="1">
                <a:solidFill>
                  <a:srgbClr val="FF0000"/>
                </a:solidFill>
              </a:rPr>
              <a:t>hemiuterus</a:t>
            </a:r>
            <a:r>
              <a:rPr lang="en-US" dirty="0">
                <a:solidFill>
                  <a:srgbClr val="FF0000"/>
                </a:solidFill>
              </a:rPr>
              <a:t>.</a:t>
            </a:r>
          </a:p>
        </p:txBody>
      </p:sp>
      <p:sp>
        <p:nvSpPr>
          <p:cNvPr id="4" name="Footer Placeholder 3"/>
          <p:cNvSpPr>
            <a:spLocks noGrp="1"/>
          </p:cNvSpPr>
          <p:nvPr>
            <p:ph type="ftr" sz="quarter" idx="11"/>
          </p:nvPr>
        </p:nvSpPr>
        <p:spPr>
          <a:xfrm>
            <a:off x="838200" y="6356350"/>
            <a:ext cx="10515600" cy="365125"/>
          </a:xfrm>
        </p:spPr>
        <p:txBody>
          <a:bodyPr/>
          <a:lstStyle/>
          <a:p>
            <a:pPr algn="l"/>
            <a:r>
              <a:rPr lang="en-US"/>
              <a:t>Coskun A, Okur N, Ozdemir O, Kiran G, Arýkan DC (2008) Uterus didelphys with an obstructed unilateral vagina by a transverse vaginal septum associated with ipsilateral renal agenesis, duplication of inferior vena cava, high-riding aortic bifurcation, and intestinal malrotation: a case report. Fertil Steril 90:2006–Bajaj SK, Misra R, Thukral BB, Gupta R (2012) OHVIRA: uterus didelphys, blind hemivagina and ipsilateral renal agenesis: advantage MRI. J Hum Reprod Sci 5:67</a:t>
            </a:r>
            <a:endParaRPr lang="en-US" dirty="0"/>
          </a:p>
        </p:txBody>
      </p:sp>
    </p:spTree>
    <p:extLst>
      <p:ext uri="{BB962C8B-B14F-4D97-AF65-F5344CB8AC3E}">
        <p14:creationId xmlns:p14="http://schemas.microsoft.com/office/powerpoint/2010/main" val="363473074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Bicornuate uterus</a:t>
            </a:r>
          </a:p>
        </p:txBody>
      </p:sp>
      <p:sp>
        <p:nvSpPr>
          <p:cNvPr id="3" name="Content Placeholder 2"/>
          <p:cNvSpPr>
            <a:spLocks noGrp="1"/>
          </p:cNvSpPr>
          <p:nvPr>
            <p:ph idx="1"/>
          </p:nvPr>
        </p:nvSpPr>
        <p:spPr/>
        <p:txBody>
          <a:bodyPr>
            <a:normAutofit fontScale="92500"/>
          </a:bodyPr>
          <a:lstStyle/>
          <a:p>
            <a:r>
              <a:rPr lang="en-US" dirty="0" smtClean="0"/>
              <a:t> </a:t>
            </a:r>
            <a:r>
              <a:rPr lang="en-US" dirty="0"/>
              <a:t>Impairment in the fusion of Mullerian ducts </a:t>
            </a:r>
            <a:endParaRPr lang="en-US" dirty="0" smtClean="0"/>
          </a:p>
          <a:p>
            <a:r>
              <a:rPr lang="en-US" dirty="0" smtClean="0"/>
              <a:t>heart-shaped </a:t>
            </a:r>
            <a:r>
              <a:rPr lang="en-US" dirty="0"/>
              <a:t>uterus </a:t>
            </a:r>
          </a:p>
          <a:p>
            <a:r>
              <a:rPr lang="en-US" dirty="0" smtClean="0"/>
              <a:t> </a:t>
            </a:r>
            <a:r>
              <a:rPr lang="en-US" dirty="0"/>
              <a:t>It is seen in 0.1–0.6% of </a:t>
            </a:r>
            <a:r>
              <a:rPr lang="en-US" dirty="0" smtClean="0"/>
              <a:t>women</a:t>
            </a:r>
          </a:p>
          <a:p>
            <a:r>
              <a:rPr lang="en-US" dirty="0" smtClean="0"/>
              <a:t>The </a:t>
            </a:r>
            <a:r>
              <a:rPr lang="en-US" dirty="0"/>
              <a:t>cervix can be single (</a:t>
            </a:r>
            <a:r>
              <a:rPr lang="en-US" dirty="0" err="1"/>
              <a:t>unicollis</a:t>
            </a:r>
            <a:r>
              <a:rPr lang="en-US" dirty="0"/>
              <a:t>), septate/double (</a:t>
            </a:r>
            <a:r>
              <a:rPr lang="en-US" dirty="0" err="1"/>
              <a:t>bicollis</a:t>
            </a:r>
            <a:r>
              <a:rPr lang="en-US" dirty="0" smtClean="0"/>
              <a:t>),unilateral </a:t>
            </a:r>
            <a:r>
              <a:rPr lang="en-US" dirty="0"/>
              <a:t>cervical atresia </a:t>
            </a:r>
          </a:p>
          <a:p>
            <a:r>
              <a:rPr lang="en-US" dirty="0" smtClean="0"/>
              <a:t> </a:t>
            </a:r>
            <a:r>
              <a:rPr lang="en-US" dirty="0"/>
              <a:t>Vagina may </a:t>
            </a:r>
            <a:r>
              <a:rPr lang="en-US" dirty="0" smtClean="0"/>
              <a:t>:</a:t>
            </a:r>
            <a:endParaRPr lang="en-US" dirty="0"/>
          </a:p>
          <a:p>
            <a:r>
              <a:rPr lang="en-US" dirty="0" smtClean="0"/>
              <a:t>single </a:t>
            </a:r>
            <a:endParaRPr lang="en-US" dirty="0"/>
          </a:p>
          <a:p>
            <a:r>
              <a:rPr lang="en-US" dirty="0" smtClean="0"/>
              <a:t>longitudinal septum</a:t>
            </a:r>
            <a:endParaRPr lang="en-US" dirty="0"/>
          </a:p>
          <a:p>
            <a:r>
              <a:rPr lang="en-US" dirty="0" smtClean="0"/>
              <a:t>transverse </a:t>
            </a:r>
            <a:r>
              <a:rPr lang="en-US" dirty="0"/>
              <a:t>vaginal septum either obstructing or with </a:t>
            </a:r>
            <a:r>
              <a:rPr lang="en-US" dirty="0" err="1"/>
              <a:t>microperforation</a:t>
            </a:r>
            <a:r>
              <a:rPr lang="en-US" dirty="0"/>
              <a:t>.</a:t>
            </a:r>
          </a:p>
        </p:txBody>
      </p:sp>
      <p:sp>
        <p:nvSpPr>
          <p:cNvPr id="4" name="Footer Placeholder 3"/>
          <p:cNvSpPr>
            <a:spLocks noGrp="1"/>
          </p:cNvSpPr>
          <p:nvPr>
            <p:ph type="ftr" sz="quarter" idx="11"/>
          </p:nvPr>
        </p:nvSpPr>
        <p:spPr>
          <a:xfrm>
            <a:off x="838200" y="6356350"/>
            <a:ext cx="10515600" cy="365125"/>
          </a:xfrm>
        </p:spPr>
        <p:txBody>
          <a:bodyPr/>
          <a:lstStyle/>
          <a:p>
            <a:pPr algn="l"/>
            <a:r>
              <a:rPr lang="en-US" dirty="0"/>
              <a:t>Smith BC, Brown DL, Carter RE, </a:t>
            </a:r>
            <a:r>
              <a:rPr lang="en-US" dirty="0" err="1"/>
              <a:t>Famuyide</a:t>
            </a:r>
            <a:r>
              <a:rPr lang="en-US" dirty="0"/>
              <a:t> AO (2014) Double </a:t>
            </a:r>
            <a:r>
              <a:rPr lang="en-US" dirty="0" smtClean="0"/>
              <a:t>cervix: clarifying </a:t>
            </a:r>
            <a:r>
              <a:rPr lang="en-US" dirty="0"/>
              <a:t>a diagnostic dilemma. Am J </a:t>
            </a:r>
            <a:r>
              <a:rPr lang="en-US" dirty="0" err="1"/>
              <a:t>Obstet</a:t>
            </a:r>
            <a:r>
              <a:rPr lang="en-US" dirty="0"/>
              <a:t> </a:t>
            </a:r>
            <a:r>
              <a:rPr lang="en-US" dirty="0" err="1"/>
              <a:t>Gynecol</a:t>
            </a:r>
            <a:r>
              <a:rPr lang="en-US" dirty="0"/>
              <a:t> 211:26–e1</a:t>
            </a:r>
            <a:br>
              <a:rPr lang="en-US" dirty="0"/>
            </a:br>
            <a:r>
              <a:rPr lang="en-US" dirty="0" smtClean="0"/>
              <a:t> </a:t>
            </a:r>
            <a:r>
              <a:rPr lang="en-US" dirty="0" err="1"/>
              <a:t>Ikhuoriah</a:t>
            </a:r>
            <a:r>
              <a:rPr lang="en-US" dirty="0"/>
              <a:t> T, </a:t>
            </a:r>
            <a:r>
              <a:rPr lang="en-US" dirty="0" err="1"/>
              <a:t>Oboh</a:t>
            </a:r>
            <a:r>
              <a:rPr lang="en-US" dirty="0"/>
              <a:t> D, Abramowitz C, </a:t>
            </a:r>
            <a:r>
              <a:rPr lang="en-US" dirty="0" err="1"/>
              <a:t>Musheyev</a:t>
            </a:r>
            <a:r>
              <a:rPr lang="en-US" dirty="0"/>
              <a:t> Y (2023) </a:t>
            </a:r>
            <a:r>
              <a:rPr lang="en-US" dirty="0" err="1" smtClean="0"/>
              <a:t>Bicornuate</a:t>
            </a:r>
            <a:r>
              <a:rPr lang="en-US" dirty="0"/>
              <a:t> </a:t>
            </a:r>
            <a:r>
              <a:rPr lang="en-US" dirty="0" smtClean="0"/>
              <a:t>uterus</a:t>
            </a:r>
            <a:r>
              <a:rPr lang="en-US" dirty="0"/>
              <a:t>: a rare case of a viable full term pregnancy in the right </a:t>
            </a:r>
            <a:r>
              <a:rPr lang="en-US" dirty="0" smtClean="0"/>
              <a:t>uterine horn</a:t>
            </a:r>
            <a:r>
              <a:rPr lang="en-US" dirty="0"/>
              <a:t>. </a:t>
            </a:r>
            <a:r>
              <a:rPr lang="en-US" dirty="0" err="1"/>
              <a:t>Radiol</a:t>
            </a:r>
            <a:r>
              <a:rPr lang="en-US" dirty="0"/>
              <a:t> Case Rep 18:2107–2111</a:t>
            </a:r>
            <a:br>
              <a:rPr lang="en-US" dirty="0"/>
            </a:br>
            <a:endParaRPr lang="en-US" dirty="0"/>
          </a:p>
        </p:txBody>
      </p:sp>
    </p:spTree>
    <p:extLst>
      <p:ext uri="{BB962C8B-B14F-4D97-AF65-F5344CB8AC3E}">
        <p14:creationId xmlns:p14="http://schemas.microsoft.com/office/powerpoint/2010/main" val="2303173784"/>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000" dirty="0"/>
              <a:t>Diagrammatic representation and imaging features of </a:t>
            </a:r>
            <a:r>
              <a:rPr lang="en-US" sz="2000" dirty="0" err="1"/>
              <a:t>bicornuate</a:t>
            </a:r>
            <a:r>
              <a:rPr lang="en-US" sz="2000" dirty="0"/>
              <a:t> uterus. </a:t>
            </a:r>
            <a:r>
              <a:rPr lang="en-US" sz="2000" dirty="0" smtClean="0"/>
              <a:t> </a:t>
            </a:r>
            <a:r>
              <a:rPr lang="en-US" sz="2000" dirty="0"/>
              <a:t>Diagrammatic representation of variants of </a:t>
            </a:r>
            <a:r>
              <a:rPr lang="en-US" sz="2000" dirty="0" err="1"/>
              <a:t>bicornuate</a:t>
            </a:r>
            <a:r>
              <a:rPr lang="en-US" sz="2000" dirty="0"/>
              <a:t> uterus.</a:t>
            </a:r>
          </a:p>
        </p:txBody>
      </p:sp>
      <p:pic>
        <p:nvPicPr>
          <p:cNvPr id="5" name="Content Placeholder 4"/>
          <p:cNvPicPr>
            <a:picLocks noGrp="1" noChangeAspect="1"/>
          </p:cNvPicPr>
          <p:nvPr>
            <p:ph idx="1"/>
          </p:nvPr>
        </p:nvPicPr>
        <p:blipFill>
          <a:blip r:embed="rId2"/>
          <a:stretch>
            <a:fillRect/>
          </a:stretch>
        </p:blipFill>
        <p:spPr>
          <a:xfrm>
            <a:off x="838200" y="2233748"/>
            <a:ext cx="10795561" cy="2635137"/>
          </a:xfrm>
          <a:prstGeom prst="rect">
            <a:avLst/>
          </a:prstGeom>
        </p:spPr>
      </p:pic>
      <p:sp>
        <p:nvSpPr>
          <p:cNvPr id="4" name="Footer Placeholder 3"/>
          <p:cNvSpPr>
            <a:spLocks noGrp="1"/>
          </p:cNvSpPr>
          <p:nvPr>
            <p:ph type="ftr" sz="quarter" idx="11"/>
          </p:nvPr>
        </p:nvSpPr>
        <p:spPr/>
        <p:txBody>
          <a:bodyPr/>
          <a:lstStyle/>
          <a:p>
            <a:r>
              <a:rPr lang="en-US" dirty="0"/>
              <a:t>Dixit et al. Insights into Imaging (2025)</a:t>
            </a:r>
            <a:br>
              <a:rPr lang="en-US" dirty="0"/>
            </a:br>
            <a:endParaRPr lang="en-US" dirty="0"/>
          </a:p>
          <a:p>
            <a:endParaRPr lang="en-US" dirty="0"/>
          </a:p>
        </p:txBody>
      </p:sp>
    </p:spTree>
    <p:extLst>
      <p:ext uri="{BB962C8B-B14F-4D97-AF65-F5344CB8AC3E}">
        <p14:creationId xmlns:p14="http://schemas.microsoft.com/office/powerpoint/2010/main" val="4173451273"/>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Imaging</a:t>
            </a:r>
          </a:p>
        </p:txBody>
      </p:sp>
      <p:sp>
        <p:nvSpPr>
          <p:cNvPr id="3" name="Content Placeholder 2"/>
          <p:cNvSpPr>
            <a:spLocks noGrp="1"/>
          </p:cNvSpPr>
          <p:nvPr>
            <p:ph idx="1"/>
          </p:nvPr>
        </p:nvSpPr>
        <p:spPr/>
        <p:txBody>
          <a:bodyPr/>
          <a:lstStyle/>
          <a:p>
            <a:r>
              <a:rPr lang="en-US" dirty="0" smtClean="0"/>
              <a:t> HSG</a:t>
            </a:r>
          </a:p>
          <a:p>
            <a:r>
              <a:rPr lang="en-US" dirty="0" smtClean="0">
                <a:solidFill>
                  <a:srgbClr val="FF0000"/>
                </a:solidFill>
              </a:rPr>
              <a:t>differentiation </a:t>
            </a:r>
            <a:r>
              <a:rPr lang="en-US" dirty="0">
                <a:solidFill>
                  <a:srgbClr val="FF0000"/>
                </a:solidFill>
              </a:rPr>
              <a:t>of the </a:t>
            </a:r>
            <a:r>
              <a:rPr lang="en-US" dirty="0" err="1">
                <a:solidFill>
                  <a:srgbClr val="FF0000"/>
                </a:solidFill>
              </a:rPr>
              <a:t>bicornuate</a:t>
            </a:r>
            <a:r>
              <a:rPr lang="en-US" dirty="0">
                <a:solidFill>
                  <a:srgbClr val="FF0000"/>
                </a:solidFill>
              </a:rPr>
              <a:t> uterus from the septate uterus is difficult</a:t>
            </a:r>
            <a:r>
              <a:rPr lang="en-US" dirty="0"/>
              <a:t> </a:t>
            </a:r>
          </a:p>
          <a:p>
            <a:r>
              <a:rPr lang="en-US" dirty="0" smtClean="0"/>
              <a:t> </a:t>
            </a:r>
            <a:r>
              <a:rPr lang="en-US" dirty="0"/>
              <a:t>the </a:t>
            </a:r>
            <a:r>
              <a:rPr lang="en-US" dirty="0" err="1">
                <a:solidFill>
                  <a:srgbClr val="FF0000"/>
                </a:solidFill>
              </a:rPr>
              <a:t>bicornuate</a:t>
            </a:r>
            <a:r>
              <a:rPr lang="en-US" dirty="0"/>
              <a:t> uterus demonstrates two separate uterine cavities with an </a:t>
            </a:r>
            <a:r>
              <a:rPr lang="en-US" dirty="0" err="1"/>
              <a:t>intercornual</a:t>
            </a:r>
            <a:r>
              <a:rPr lang="en-US" dirty="0"/>
              <a:t> angle of </a:t>
            </a:r>
            <a:r>
              <a:rPr lang="en-US" dirty="0">
                <a:solidFill>
                  <a:srgbClr val="FF0000"/>
                </a:solidFill>
              </a:rPr>
              <a:t>&gt; 105 degrees </a:t>
            </a:r>
            <a:endParaRPr lang="en-US" dirty="0"/>
          </a:p>
          <a:p>
            <a:r>
              <a:rPr lang="en-US" dirty="0" smtClean="0"/>
              <a:t> </a:t>
            </a:r>
            <a:r>
              <a:rPr lang="en-US" dirty="0">
                <a:solidFill>
                  <a:srgbClr val="FF0000"/>
                </a:solidFill>
              </a:rPr>
              <a:t>septate</a:t>
            </a:r>
            <a:r>
              <a:rPr lang="en-US" dirty="0"/>
              <a:t> uterus with an </a:t>
            </a:r>
            <a:r>
              <a:rPr lang="en-US" dirty="0" err="1"/>
              <a:t>intercornual</a:t>
            </a:r>
            <a:r>
              <a:rPr lang="en-US" dirty="0"/>
              <a:t> angle </a:t>
            </a:r>
            <a:r>
              <a:rPr lang="en-US" dirty="0">
                <a:solidFill>
                  <a:srgbClr val="FF0000"/>
                </a:solidFill>
              </a:rPr>
              <a:t>&lt; 75 degrees </a:t>
            </a:r>
          </a:p>
        </p:txBody>
      </p:sp>
      <p:sp>
        <p:nvSpPr>
          <p:cNvPr id="4" name="Footer Placeholder 3"/>
          <p:cNvSpPr>
            <a:spLocks noGrp="1"/>
          </p:cNvSpPr>
          <p:nvPr>
            <p:ph type="ftr" sz="quarter" idx="11"/>
          </p:nvPr>
        </p:nvSpPr>
        <p:spPr>
          <a:xfrm>
            <a:off x="838200" y="6356350"/>
            <a:ext cx="10515600" cy="365125"/>
          </a:xfrm>
        </p:spPr>
        <p:txBody>
          <a:bodyPr/>
          <a:lstStyle/>
          <a:p>
            <a:pPr algn="l"/>
            <a:r>
              <a:rPr lang="en-US" dirty="0"/>
              <a:t>Kaur P, </a:t>
            </a:r>
            <a:r>
              <a:rPr lang="en-US" dirty="0" err="1"/>
              <a:t>Panneerselvam</a:t>
            </a:r>
            <a:r>
              <a:rPr lang="en-US" dirty="0"/>
              <a:t> D (2020) </a:t>
            </a:r>
            <a:r>
              <a:rPr lang="en-US" dirty="0" err="1"/>
              <a:t>Bicornuate</a:t>
            </a:r>
            <a:r>
              <a:rPr lang="en-US" dirty="0"/>
              <a:t> uterus. </a:t>
            </a:r>
            <a:r>
              <a:rPr lang="en-US" dirty="0" err="1"/>
              <a:t>StatPearls</a:t>
            </a:r>
            <a:r>
              <a:rPr lang="en-US" dirty="0"/>
              <a:t> </a:t>
            </a:r>
            <a:r>
              <a:rPr lang="en-US" dirty="0" smtClean="0"/>
              <a:t>Publishing, Treasure </a:t>
            </a:r>
            <a:r>
              <a:rPr lang="en-US" dirty="0"/>
              <a:t>Island</a:t>
            </a:r>
            <a:br>
              <a:rPr lang="en-US" dirty="0"/>
            </a:br>
            <a:endParaRPr lang="en-US" dirty="0"/>
          </a:p>
        </p:txBody>
      </p:sp>
    </p:spTree>
    <p:extLst>
      <p:ext uri="{BB962C8B-B14F-4D97-AF65-F5344CB8AC3E}">
        <p14:creationId xmlns:p14="http://schemas.microsoft.com/office/powerpoint/2010/main" val="410802504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HSG</a:t>
            </a:r>
            <a:endParaRPr lang="en-US" dirty="0"/>
          </a:p>
        </p:txBody>
      </p:sp>
      <p:pic>
        <p:nvPicPr>
          <p:cNvPr id="5" name="Content Placeholder 4"/>
          <p:cNvPicPr>
            <a:picLocks noGrp="1" noChangeAspect="1"/>
          </p:cNvPicPr>
          <p:nvPr>
            <p:ph idx="1"/>
          </p:nvPr>
        </p:nvPicPr>
        <p:blipFill>
          <a:blip r:embed="rId2"/>
          <a:stretch>
            <a:fillRect/>
          </a:stretch>
        </p:blipFill>
        <p:spPr>
          <a:xfrm>
            <a:off x="5100637" y="3215481"/>
            <a:ext cx="1990725" cy="1571625"/>
          </a:xfrm>
          <a:prstGeom prst="rect">
            <a:avLst/>
          </a:prstGeom>
        </p:spPr>
      </p:pic>
      <p:sp>
        <p:nvSpPr>
          <p:cNvPr id="4" name="Footer Placeholder 3"/>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115192271"/>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USG</a:t>
            </a:r>
            <a:endParaRPr lang="en-US" dirty="0"/>
          </a:p>
        </p:txBody>
      </p:sp>
      <p:sp>
        <p:nvSpPr>
          <p:cNvPr id="3" name="Content Placeholder 2"/>
          <p:cNvSpPr>
            <a:spLocks noGrp="1"/>
          </p:cNvSpPr>
          <p:nvPr>
            <p:ph idx="1"/>
          </p:nvPr>
        </p:nvSpPr>
        <p:spPr/>
        <p:txBody>
          <a:bodyPr/>
          <a:lstStyle/>
          <a:p>
            <a:r>
              <a:rPr lang="en-US" dirty="0"/>
              <a:t>2D USG :</a:t>
            </a:r>
            <a:r>
              <a:rPr lang="en-US" dirty="0" smtClean="0"/>
              <a:t> </a:t>
            </a:r>
            <a:r>
              <a:rPr lang="en-US" dirty="0"/>
              <a:t>not reliable as the external fundal contour cannot be assessed. </a:t>
            </a:r>
            <a:endParaRPr lang="en-US" dirty="0" smtClean="0"/>
          </a:p>
          <a:p>
            <a:r>
              <a:rPr lang="en-US" dirty="0" smtClean="0"/>
              <a:t>3D USG: deep </a:t>
            </a:r>
            <a:r>
              <a:rPr lang="en-US" dirty="0"/>
              <a:t>fundal cleft &gt;1 cm (ASRM) and diverging endometrial cavities are seen</a:t>
            </a:r>
          </a:p>
        </p:txBody>
      </p:sp>
      <p:sp>
        <p:nvSpPr>
          <p:cNvPr id="4" name="Footer Placeholder 3"/>
          <p:cNvSpPr>
            <a:spLocks noGrp="1"/>
          </p:cNvSpPr>
          <p:nvPr>
            <p:ph type="ftr" sz="quarter" idx="11"/>
          </p:nvPr>
        </p:nvSpPr>
        <p:spPr>
          <a:xfrm>
            <a:off x="838200" y="6356350"/>
            <a:ext cx="10515600" cy="365125"/>
          </a:xfrm>
        </p:spPr>
        <p:txBody>
          <a:bodyPr/>
          <a:lstStyle/>
          <a:p>
            <a:pPr algn="l"/>
            <a:r>
              <a:rPr lang="en-US" dirty="0"/>
              <a:t>Kaur P, </a:t>
            </a:r>
            <a:r>
              <a:rPr lang="en-US" dirty="0" err="1"/>
              <a:t>Panneerselvam</a:t>
            </a:r>
            <a:r>
              <a:rPr lang="en-US" dirty="0"/>
              <a:t> D (2020) </a:t>
            </a:r>
            <a:r>
              <a:rPr lang="en-US" dirty="0" err="1"/>
              <a:t>Bicornuate</a:t>
            </a:r>
            <a:r>
              <a:rPr lang="en-US" dirty="0"/>
              <a:t> uterus. </a:t>
            </a:r>
            <a:r>
              <a:rPr lang="en-US" dirty="0" err="1"/>
              <a:t>StatPearls</a:t>
            </a:r>
            <a:r>
              <a:rPr lang="en-US" dirty="0"/>
              <a:t> </a:t>
            </a:r>
            <a:r>
              <a:rPr lang="en-US" dirty="0" smtClean="0"/>
              <a:t>Publishing, Treasure </a:t>
            </a:r>
            <a:r>
              <a:rPr lang="en-US" dirty="0"/>
              <a:t>Island</a:t>
            </a:r>
            <a:br>
              <a:rPr lang="en-US" dirty="0"/>
            </a:br>
            <a:endParaRPr lang="en-US" dirty="0"/>
          </a:p>
        </p:txBody>
      </p:sp>
    </p:spTree>
    <p:extLst>
      <p:ext uri="{BB962C8B-B14F-4D97-AF65-F5344CB8AC3E}">
        <p14:creationId xmlns:p14="http://schemas.microsoft.com/office/powerpoint/2010/main" val="4025037821"/>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2371385" y="832194"/>
            <a:ext cx="7449230" cy="4787942"/>
          </a:xfrm>
          <a:prstGeom prst="rect">
            <a:avLst/>
          </a:prstGeom>
        </p:spPr>
      </p:pic>
      <p:sp>
        <p:nvSpPr>
          <p:cNvPr id="4" name="Footer Placeholder 3"/>
          <p:cNvSpPr>
            <a:spLocks noGrp="1"/>
          </p:cNvSpPr>
          <p:nvPr>
            <p:ph type="ftr" sz="quarter" idx="11"/>
          </p:nvPr>
        </p:nvSpPr>
        <p:spPr>
          <a:xfrm>
            <a:off x="3204992" y="6317161"/>
            <a:ext cx="5782015" cy="365125"/>
          </a:xfrm>
        </p:spPr>
        <p:txBody>
          <a:bodyPr/>
          <a:lstStyle/>
          <a:p>
            <a:r>
              <a:rPr lang="en-US" dirty="0"/>
              <a:t>Fernando Bonilla-</a:t>
            </a:r>
            <a:r>
              <a:rPr lang="en-US" dirty="0" err="1"/>
              <a:t>Musoles</a:t>
            </a:r>
            <a:r>
              <a:rPr lang="en-US" dirty="0"/>
              <a:t> et </a:t>
            </a:r>
            <a:r>
              <a:rPr lang="en-US" dirty="0" err="1"/>
              <a:t>al.Donald</a:t>
            </a:r>
            <a:r>
              <a:rPr lang="en-US" dirty="0"/>
              <a:t> School Journal of ultrasound in OB &amp; GYN.2015</a:t>
            </a:r>
          </a:p>
          <a:p>
            <a:endParaRPr lang="en-US" dirty="0"/>
          </a:p>
        </p:txBody>
      </p:sp>
    </p:spTree>
    <p:extLst>
      <p:ext uri="{BB962C8B-B14F-4D97-AF65-F5344CB8AC3E}">
        <p14:creationId xmlns:p14="http://schemas.microsoft.com/office/powerpoint/2010/main" val="387387724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stretch>
            <a:fillRect/>
          </a:stretch>
        </p:blipFill>
        <p:spPr>
          <a:xfrm>
            <a:off x="643314" y="365125"/>
            <a:ext cx="11283074" cy="5694173"/>
          </a:xfrm>
          <a:prstGeom prst="rect">
            <a:avLst/>
          </a:prstGeom>
        </p:spPr>
      </p:pic>
      <p:sp>
        <p:nvSpPr>
          <p:cNvPr id="4" name="Footer Placeholder 3"/>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659448794"/>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MRI</a:t>
            </a:r>
          </a:p>
        </p:txBody>
      </p:sp>
      <p:sp>
        <p:nvSpPr>
          <p:cNvPr id="3" name="Content Placeholder 2"/>
          <p:cNvSpPr>
            <a:spLocks noGrp="1"/>
          </p:cNvSpPr>
          <p:nvPr>
            <p:ph idx="1"/>
          </p:nvPr>
        </p:nvSpPr>
        <p:spPr/>
        <p:txBody>
          <a:bodyPr>
            <a:normAutofit fontScale="92500" lnSpcReduction="10000"/>
          </a:bodyPr>
          <a:lstStyle/>
          <a:p>
            <a:r>
              <a:rPr lang="en-US" dirty="0" smtClean="0"/>
              <a:t>a </a:t>
            </a:r>
            <a:r>
              <a:rPr lang="en-US" dirty="0"/>
              <a:t>deep fundal </a:t>
            </a:r>
            <a:r>
              <a:rPr lang="en-US" dirty="0" smtClean="0"/>
              <a:t>cleft</a:t>
            </a:r>
          </a:p>
          <a:p>
            <a:r>
              <a:rPr lang="en-US" dirty="0" smtClean="0"/>
              <a:t> </a:t>
            </a:r>
            <a:r>
              <a:rPr lang="en-US" dirty="0"/>
              <a:t>two uterine cavities </a:t>
            </a:r>
            <a:r>
              <a:rPr lang="en-US" dirty="0" smtClean="0"/>
              <a:t>with </a:t>
            </a:r>
            <a:r>
              <a:rPr lang="en-US" dirty="0"/>
              <a:t>normal zonal </a:t>
            </a:r>
            <a:r>
              <a:rPr lang="en-US" dirty="0" smtClean="0"/>
              <a:t>anatomy</a:t>
            </a:r>
          </a:p>
          <a:p>
            <a:r>
              <a:rPr lang="en-US" dirty="0" smtClean="0"/>
              <a:t>an </a:t>
            </a:r>
            <a:r>
              <a:rPr lang="en-US" dirty="0" err="1"/>
              <a:t>intercornual</a:t>
            </a:r>
            <a:r>
              <a:rPr lang="en-US" dirty="0"/>
              <a:t> distance &gt;4 cm. </a:t>
            </a:r>
            <a:endParaRPr lang="en-US" dirty="0" smtClean="0"/>
          </a:p>
          <a:p>
            <a:r>
              <a:rPr lang="en-US" dirty="0" smtClean="0"/>
              <a:t>In </a:t>
            </a:r>
            <a:r>
              <a:rPr lang="en-US" dirty="0" err="1"/>
              <a:t>bicornuate</a:t>
            </a:r>
            <a:r>
              <a:rPr lang="en-US" dirty="0"/>
              <a:t> </a:t>
            </a:r>
            <a:r>
              <a:rPr lang="en-US" dirty="0" err="1"/>
              <a:t>unicollis</a:t>
            </a:r>
            <a:r>
              <a:rPr lang="en-US" dirty="0"/>
              <a:t>, a single cervical canal </a:t>
            </a:r>
          </a:p>
          <a:p>
            <a:r>
              <a:rPr lang="en-US" dirty="0" smtClean="0"/>
              <a:t> </a:t>
            </a:r>
            <a:r>
              <a:rPr lang="en-US" dirty="0"/>
              <a:t>in </a:t>
            </a:r>
            <a:r>
              <a:rPr lang="en-US" dirty="0" err="1"/>
              <a:t>bicornuate</a:t>
            </a:r>
            <a:r>
              <a:rPr lang="en-US" dirty="0"/>
              <a:t> </a:t>
            </a:r>
            <a:r>
              <a:rPr lang="en-US" dirty="0" err="1"/>
              <a:t>bicollis</a:t>
            </a:r>
            <a:r>
              <a:rPr lang="en-US" dirty="0"/>
              <a:t>, two T2 </a:t>
            </a:r>
            <a:r>
              <a:rPr lang="en-US" dirty="0" err="1"/>
              <a:t>hyperintense</a:t>
            </a:r>
            <a:r>
              <a:rPr lang="en-US" dirty="0"/>
              <a:t> cervical canals (duplicated cervix) </a:t>
            </a:r>
            <a:r>
              <a:rPr lang="en-US" dirty="0" smtClean="0"/>
              <a:t>the </a:t>
            </a:r>
            <a:r>
              <a:rPr lang="en-US" dirty="0"/>
              <a:t>“owl eye” appearance </a:t>
            </a:r>
          </a:p>
          <a:p>
            <a:r>
              <a:rPr lang="en-US" dirty="0" smtClean="0"/>
              <a:t> </a:t>
            </a:r>
            <a:r>
              <a:rPr lang="en-US" dirty="0"/>
              <a:t>The intracervical distance in </a:t>
            </a:r>
            <a:r>
              <a:rPr lang="en-US" dirty="0" smtClean="0"/>
              <a:t> </a:t>
            </a:r>
            <a:r>
              <a:rPr lang="en-US" dirty="0" err="1"/>
              <a:t>bicornuate</a:t>
            </a:r>
            <a:r>
              <a:rPr lang="en-US" dirty="0"/>
              <a:t> uterus </a:t>
            </a:r>
            <a:r>
              <a:rPr lang="en-US" dirty="0" smtClean="0"/>
              <a:t>is </a:t>
            </a:r>
            <a:r>
              <a:rPr lang="en-US" dirty="0"/>
              <a:t>~5.4 mm, less than that in uterus didelphys </a:t>
            </a:r>
            <a:endParaRPr lang="en-US" dirty="0" smtClean="0"/>
          </a:p>
          <a:p>
            <a:r>
              <a:rPr lang="en-US" dirty="0" smtClean="0"/>
              <a:t>The </a:t>
            </a:r>
            <a:r>
              <a:rPr lang="en-US" dirty="0"/>
              <a:t>vagina may show a LVS (in one-fourth of cases) which, if present, makes </a:t>
            </a:r>
            <a:r>
              <a:rPr lang="en-US" dirty="0" err="1"/>
              <a:t>bicornuate</a:t>
            </a:r>
            <a:r>
              <a:rPr lang="en-US" dirty="0"/>
              <a:t> </a:t>
            </a:r>
            <a:r>
              <a:rPr lang="en-US" dirty="0" err="1"/>
              <a:t>bicollis</a:t>
            </a:r>
            <a:r>
              <a:rPr lang="en-US" dirty="0"/>
              <a:t> virtually indistinguishable from uterus didelphys</a:t>
            </a:r>
          </a:p>
        </p:txBody>
      </p:sp>
      <p:sp>
        <p:nvSpPr>
          <p:cNvPr id="4" name="Footer Placeholder 3"/>
          <p:cNvSpPr>
            <a:spLocks noGrp="1"/>
          </p:cNvSpPr>
          <p:nvPr>
            <p:ph type="ftr" sz="quarter" idx="11"/>
          </p:nvPr>
        </p:nvSpPr>
        <p:spPr>
          <a:xfrm>
            <a:off x="838200" y="6356350"/>
            <a:ext cx="10515600" cy="365125"/>
          </a:xfrm>
        </p:spPr>
        <p:txBody>
          <a:bodyPr/>
          <a:lstStyle/>
          <a:p>
            <a:pPr algn="l"/>
            <a:r>
              <a:rPr lang="en-US" dirty="0" smtClean="0"/>
              <a:t>Carrington </a:t>
            </a:r>
            <a:r>
              <a:rPr lang="en-US" dirty="0"/>
              <a:t>BM, </a:t>
            </a:r>
            <a:r>
              <a:rPr lang="en-US" dirty="0" err="1"/>
              <a:t>Hricak</a:t>
            </a:r>
            <a:r>
              <a:rPr lang="en-US" dirty="0"/>
              <a:t> H, </a:t>
            </a:r>
            <a:r>
              <a:rPr lang="en-US" dirty="0" err="1"/>
              <a:t>Nuruddin</a:t>
            </a:r>
            <a:r>
              <a:rPr lang="en-US" dirty="0"/>
              <a:t> RN, </a:t>
            </a:r>
            <a:r>
              <a:rPr lang="en-US" dirty="0" err="1"/>
              <a:t>Secaf</a:t>
            </a:r>
            <a:r>
              <a:rPr lang="en-US" dirty="0"/>
              <a:t> E, </a:t>
            </a:r>
            <a:r>
              <a:rPr lang="en-US" dirty="0" err="1"/>
              <a:t>Laros</a:t>
            </a:r>
            <a:r>
              <a:rPr lang="en-US" dirty="0"/>
              <a:t> Jr RK, Hill EC (</a:t>
            </a:r>
            <a:r>
              <a:rPr lang="en-US" dirty="0" smtClean="0"/>
              <a:t>1990) Müllerian </a:t>
            </a:r>
            <a:r>
              <a:rPr lang="en-US" dirty="0"/>
              <a:t>duct anomalies: MR imaging evaluation. Radiology 176:715–720</a:t>
            </a:r>
            <a:br>
              <a:rPr lang="en-US" dirty="0"/>
            </a:br>
            <a:endParaRPr lang="en-US" dirty="0"/>
          </a:p>
        </p:txBody>
      </p:sp>
    </p:spTree>
    <p:extLst>
      <p:ext uri="{BB962C8B-B14F-4D97-AF65-F5344CB8AC3E}">
        <p14:creationId xmlns:p14="http://schemas.microsoft.com/office/powerpoint/2010/main" val="2816178537"/>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1800" dirty="0" err="1" smtClean="0"/>
              <a:t>Bicornuate</a:t>
            </a:r>
            <a:r>
              <a:rPr lang="en-US" sz="1800" dirty="0" smtClean="0"/>
              <a:t> </a:t>
            </a:r>
            <a:r>
              <a:rPr lang="en-US" sz="1800" dirty="0"/>
              <a:t>uterus with single cervix. T2 weighted coronal MR image demonstrates two widely separate endometrial cavities with external indentation greater than 1.5 cm (double-edged arrow) with a single cervix (thick arrow)</a:t>
            </a:r>
          </a:p>
        </p:txBody>
      </p:sp>
      <p:pic>
        <p:nvPicPr>
          <p:cNvPr id="5" name="Content Placeholder 4"/>
          <p:cNvPicPr>
            <a:picLocks noGrp="1" noChangeAspect="1"/>
          </p:cNvPicPr>
          <p:nvPr>
            <p:ph idx="1"/>
          </p:nvPr>
        </p:nvPicPr>
        <p:blipFill>
          <a:blip r:embed="rId2"/>
          <a:stretch>
            <a:fillRect/>
          </a:stretch>
        </p:blipFill>
        <p:spPr>
          <a:xfrm>
            <a:off x="3643312" y="2143919"/>
            <a:ext cx="4905375" cy="3714750"/>
          </a:xfrm>
          <a:prstGeom prst="rect">
            <a:avLst/>
          </a:prstGeom>
        </p:spPr>
      </p:pic>
      <p:sp>
        <p:nvSpPr>
          <p:cNvPr id="4" name="Footer Placeholder 3"/>
          <p:cNvSpPr>
            <a:spLocks noGrp="1"/>
          </p:cNvSpPr>
          <p:nvPr>
            <p:ph type="ftr" sz="quarter" idx="11"/>
          </p:nvPr>
        </p:nvSpPr>
        <p:spPr/>
        <p:txBody>
          <a:bodyPr/>
          <a:lstStyle/>
          <a:p>
            <a:r>
              <a:rPr lang="en-US" dirty="0"/>
              <a:t>Dixit et al. Insights into Imaging (2025)</a:t>
            </a:r>
            <a:br>
              <a:rPr lang="en-US" dirty="0"/>
            </a:br>
            <a:endParaRPr lang="en-US" dirty="0"/>
          </a:p>
          <a:p>
            <a:endParaRPr lang="en-US" dirty="0"/>
          </a:p>
        </p:txBody>
      </p:sp>
    </p:spTree>
    <p:extLst>
      <p:ext uri="{BB962C8B-B14F-4D97-AF65-F5344CB8AC3E}">
        <p14:creationId xmlns:p14="http://schemas.microsoft.com/office/powerpoint/2010/main" val="3184575559"/>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Clinical importance and management</a:t>
            </a:r>
          </a:p>
        </p:txBody>
      </p:sp>
      <p:sp>
        <p:nvSpPr>
          <p:cNvPr id="3" name="Content Placeholder 2"/>
          <p:cNvSpPr>
            <a:spLocks noGrp="1"/>
          </p:cNvSpPr>
          <p:nvPr>
            <p:ph idx="1"/>
          </p:nvPr>
        </p:nvSpPr>
        <p:spPr/>
        <p:txBody>
          <a:bodyPr>
            <a:normAutofit fontScale="92500" lnSpcReduction="10000"/>
          </a:bodyPr>
          <a:lstStyle/>
          <a:p>
            <a:r>
              <a:rPr lang="en-US" dirty="0" smtClean="0"/>
              <a:t> </a:t>
            </a:r>
            <a:r>
              <a:rPr lang="en-US" dirty="0"/>
              <a:t>menstrual symptoms such as </a:t>
            </a:r>
            <a:r>
              <a:rPr lang="en-US" dirty="0" smtClean="0"/>
              <a:t>dyspareunia</a:t>
            </a:r>
          </a:p>
          <a:p>
            <a:r>
              <a:rPr lang="en-US" dirty="0" smtClean="0"/>
              <a:t> </a:t>
            </a:r>
            <a:r>
              <a:rPr lang="en-US" dirty="0"/>
              <a:t>lateralized cyclical </a:t>
            </a:r>
            <a:r>
              <a:rPr lang="en-US" dirty="0" smtClean="0"/>
              <a:t>pain</a:t>
            </a:r>
            <a:endParaRPr lang="en-US" dirty="0"/>
          </a:p>
          <a:p>
            <a:r>
              <a:rPr lang="en-US" dirty="0" smtClean="0"/>
              <a:t> </a:t>
            </a:r>
            <a:r>
              <a:rPr lang="en-US" dirty="0"/>
              <a:t>menstrual leakage even with tampon use </a:t>
            </a:r>
          </a:p>
          <a:p>
            <a:r>
              <a:rPr lang="en-US" dirty="0" smtClean="0"/>
              <a:t> </a:t>
            </a:r>
            <a:r>
              <a:rPr lang="en-US" dirty="0"/>
              <a:t>pregnancy concerns such as preterm labor, </a:t>
            </a:r>
            <a:r>
              <a:rPr lang="en-US" dirty="0" err="1"/>
              <a:t>malpresentation</a:t>
            </a:r>
            <a:r>
              <a:rPr lang="en-US" dirty="0"/>
              <a:t>, pregnancy loss, and post-partum hemorrhage</a:t>
            </a:r>
            <a:r>
              <a:rPr lang="en-US" dirty="0" smtClean="0"/>
              <a:t>.</a:t>
            </a:r>
          </a:p>
          <a:p>
            <a:pPr algn="ctr"/>
            <a:r>
              <a:rPr lang="en-US" dirty="0" smtClean="0">
                <a:solidFill>
                  <a:srgbClr val="FF0000"/>
                </a:solidFill>
              </a:rPr>
              <a:t> </a:t>
            </a:r>
            <a:r>
              <a:rPr lang="en-US" dirty="0">
                <a:solidFill>
                  <a:srgbClr val="FF0000"/>
                </a:solidFill>
              </a:rPr>
              <a:t>Surgical management includes reunification by </a:t>
            </a:r>
            <a:r>
              <a:rPr lang="en-US" dirty="0" err="1">
                <a:solidFill>
                  <a:srgbClr val="FF0000"/>
                </a:solidFill>
              </a:rPr>
              <a:t>metroplasty</a:t>
            </a:r>
            <a:r>
              <a:rPr lang="en-US" dirty="0">
                <a:solidFill>
                  <a:srgbClr val="FF0000"/>
                </a:solidFill>
              </a:rPr>
              <a:t> (Strassman/Jones/ Tompkins</a:t>
            </a:r>
            <a:r>
              <a:rPr lang="en-US" dirty="0" smtClean="0">
                <a:solidFill>
                  <a:srgbClr val="FF0000"/>
                </a:solidFill>
              </a:rPr>
              <a:t>).</a:t>
            </a:r>
          </a:p>
          <a:p>
            <a:r>
              <a:rPr lang="en-US" b="1" i="1" dirty="0"/>
              <a:t>The necessity of surgical repair of this specific anomaly is currently highly debatable and generally not indicated .</a:t>
            </a:r>
          </a:p>
          <a:p>
            <a:r>
              <a:rPr lang="en-US" b="1" i="1" dirty="0"/>
              <a:t>Because it is too traumatic for the uterus, and there are serious concerns about future fecundity and uterine integrity in a subsequent pregnancy</a:t>
            </a:r>
          </a:p>
          <a:p>
            <a:pPr algn="ctr"/>
            <a:endParaRPr lang="en-US" dirty="0">
              <a:solidFill>
                <a:srgbClr val="FF0000"/>
              </a:solidFill>
            </a:endParaRPr>
          </a:p>
        </p:txBody>
      </p:sp>
      <p:sp>
        <p:nvSpPr>
          <p:cNvPr id="4" name="Footer Placeholder 3"/>
          <p:cNvSpPr>
            <a:spLocks noGrp="1"/>
          </p:cNvSpPr>
          <p:nvPr>
            <p:ph type="ftr" sz="quarter" idx="11"/>
          </p:nvPr>
        </p:nvSpPr>
        <p:spPr>
          <a:xfrm>
            <a:off x="838200" y="6356350"/>
            <a:ext cx="10515600" cy="365125"/>
          </a:xfrm>
        </p:spPr>
        <p:txBody>
          <a:bodyPr/>
          <a:lstStyle/>
          <a:p>
            <a:pPr algn="l"/>
            <a:r>
              <a:rPr lang="en-US" dirty="0"/>
              <a:t>Smith BC, Brown DL, Carter RE, </a:t>
            </a:r>
            <a:r>
              <a:rPr lang="en-US" dirty="0" err="1"/>
              <a:t>Famuyide</a:t>
            </a:r>
            <a:r>
              <a:rPr lang="en-US" dirty="0"/>
              <a:t> AO (2014) Double cervix: clarifying a diagnostic dilemma. Am J </a:t>
            </a:r>
            <a:r>
              <a:rPr lang="en-US" dirty="0" err="1"/>
              <a:t>Obstet</a:t>
            </a:r>
            <a:r>
              <a:rPr lang="en-US" dirty="0"/>
              <a:t> </a:t>
            </a:r>
            <a:r>
              <a:rPr lang="en-US" dirty="0" err="1"/>
              <a:t>Gynecol</a:t>
            </a:r>
            <a:r>
              <a:rPr lang="en-US" dirty="0"/>
              <a:t> 211:26–e1</a:t>
            </a:r>
            <a:br>
              <a:rPr lang="en-US" dirty="0"/>
            </a:br>
            <a:r>
              <a:rPr lang="en-US" dirty="0"/>
              <a:t> </a:t>
            </a:r>
            <a:r>
              <a:rPr lang="en-US" dirty="0" err="1"/>
              <a:t>Ikhuoriah</a:t>
            </a:r>
            <a:r>
              <a:rPr lang="en-US" dirty="0"/>
              <a:t> T, </a:t>
            </a:r>
            <a:r>
              <a:rPr lang="en-US" dirty="0" err="1"/>
              <a:t>Oboh</a:t>
            </a:r>
            <a:r>
              <a:rPr lang="en-US" dirty="0"/>
              <a:t> D, Abramowitz C, </a:t>
            </a:r>
            <a:r>
              <a:rPr lang="en-US" dirty="0" err="1"/>
              <a:t>Musheyev</a:t>
            </a:r>
            <a:r>
              <a:rPr lang="en-US" dirty="0"/>
              <a:t> Y (2023) </a:t>
            </a:r>
            <a:r>
              <a:rPr lang="en-US" dirty="0" err="1"/>
              <a:t>Bicornuate</a:t>
            </a:r>
            <a:r>
              <a:rPr lang="en-US" dirty="0"/>
              <a:t> uterus: a rare case of a viable full term pregnancy in the right uterine horn. </a:t>
            </a:r>
            <a:r>
              <a:rPr lang="en-US" dirty="0" err="1"/>
              <a:t>Radiol</a:t>
            </a:r>
            <a:r>
              <a:rPr lang="en-US" dirty="0"/>
              <a:t> Case Rep 18:2107–2111</a:t>
            </a:r>
          </a:p>
        </p:txBody>
      </p:sp>
    </p:spTree>
    <p:extLst>
      <p:ext uri="{BB962C8B-B14F-4D97-AF65-F5344CB8AC3E}">
        <p14:creationId xmlns:p14="http://schemas.microsoft.com/office/powerpoint/2010/main" val="4111816289"/>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Counseling pregnant women with </a:t>
            </a:r>
            <a:r>
              <a:rPr lang="en-US" dirty="0" err="1"/>
              <a:t>bicornuate</a:t>
            </a:r>
            <a:r>
              <a:rPr lang="en-US" dirty="0"/>
              <a:t> uterus, either surgically repaired or not, about the </a:t>
            </a:r>
            <a:r>
              <a:rPr lang="en-US" b="1" dirty="0"/>
              <a:t>necessity of a cesarean section </a:t>
            </a:r>
            <a:r>
              <a:rPr lang="en-US" dirty="0"/>
              <a:t>is crucial because the risk of uterine rupture is increased .</a:t>
            </a:r>
          </a:p>
          <a:p>
            <a:pPr marL="0" indent="0">
              <a:buNone/>
            </a:pPr>
            <a:endParaRPr lang="en-US" sz="1800" dirty="0">
              <a:solidFill>
                <a:srgbClr val="0070C0"/>
              </a:solidFill>
            </a:endParaRPr>
          </a:p>
          <a:p>
            <a:r>
              <a:rPr lang="en-US" b="1" dirty="0"/>
              <a:t>Cervical </a:t>
            </a:r>
            <a:r>
              <a:rPr lang="en-US" b="1" dirty="0" err="1"/>
              <a:t>cerclage</a:t>
            </a:r>
            <a:r>
              <a:rPr lang="en-US" b="1" dirty="0"/>
              <a:t> </a:t>
            </a:r>
            <a:r>
              <a:rPr lang="en-US" dirty="0"/>
              <a:t>might be considered because cervical incompetence is </a:t>
            </a:r>
            <a:r>
              <a:rPr lang="en-US" dirty="0" err="1"/>
              <a:t>anissue</a:t>
            </a:r>
            <a:r>
              <a:rPr lang="en-US" dirty="0"/>
              <a:t> in patients with </a:t>
            </a:r>
            <a:r>
              <a:rPr lang="en-US" dirty="0" err="1"/>
              <a:t>bicorporeal</a:t>
            </a:r>
            <a:r>
              <a:rPr lang="en-US" dirty="0"/>
              <a:t> uterus .</a:t>
            </a:r>
          </a:p>
          <a:p>
            <a:pPr marL="0" indent="0">
              <a:buNone/>
            </a:pPr>
            <a:endParaRPr lang="en-US" dirty="0"/>
          </a:p>
        </p:txBody>
      </p:sp>
      <p:sp>
        <p:nvSpPr>
          <p:cNvPr id="4" name="Footer Placeholder 3"/>
          <p:cNvSpPr>
            <a:spLocks noGrp="1"/>
          </p:cNvSpPr>
          <p:nvPr>
            <p:ph type="ftr" sz="quarter" idx="11"/>
          </p:nvPr>
        </p:nvSpPr>
        <p:spPr>
          <a:xfrm>
            <a:off x="838200" y="6356350"/>
            <a:ext cx="10515600" cy="365125"/>
          </a:xfrm>
        </p:spPr>
        <p:txBody>
          <a:bodyPr/>
          <a:lstStyle/>
          <a:p>
            <a:pPr algn="l"/>
            <a:r>
              <a:rPr lang="en-US" dirty="0">
                <a:solidFill>
                  <a:schemeClr val="tx1"/>
                </a:solidFill>
              </a:rPr>
              <a:t>Reichman DE, Best </a:t>
            </a:r>
            <a:r>
              <a:rPr lang="en-US" dirty="0" err="1">
                <a:solidFill>
                  <a:schemeClr val="tx1"/>
                </a:solidFill>
              </a:rPr>
              <a:t>Pract</a:t>
            </a:r>
            <a:r>
              <a:rPr lang="en-US" dirty="0">
                <a:solidFill>
                  <a:schemeClr val="tx1"/>
                </a:solidFill>
              </a:rPr>
              <a:t> Res </a:t>
            </a:r>
            <a:r>
              <a:rPr lang="en-US" dirty="0" err="1">
                <a:solidFill>
                  <a:schemeClr val="tx1"/>
                </a:solidFill>
              </a:rPr>
              <a:t>Clin</a:t>
            </a:r>
            <a:r>
              <a:rPr lang="en-US" dirty="0">
                <a:solidFill>
                  <a:schemeClr val="tx1"/>
                </a:solidFill>
              </a:rPr>
              <a:t> </a:t>
            </a:r>
            <a:r>
              <a:rPr lang="en-US" dirty="0" err="1">
                <a:solidFill>
                  <a:schemeClr val="tx1"/>
                </a:solidFill>
              </a:rPr>
              <a:t>Obstet</a:t>
            </a:r>
            <a:r>
              <a:rPr lang="en-US" dirty="0">
                <a:solidFill>
                  <a:schemeClr val="tx1"/>
                </a:solidFill>
              </a:rPr>
              <a:t> </a:t>
            </a:r>
            <a:r>
              <a:rPr lang="en-US" dirty="0" err="1">
                <a:solidFill>
                  <a:schemeClr val="tx1"/>
                </a:solidFill>
              </a:rPr>
              <a:t>Gynaecol</a:t>
            </a:r>
            <a:r>
              <a:rPr lang="en-US" dirty="0">
                <a:solidFill>
                  <a:schemeClr val="tx1"/>
                </a:solidFill>
              </a:rPr>
              <a:t> </a:t>
            </a:r>
            <a:r>
              <a:rPr lang="en-US" dirty="0" smtClean="0">
                <a:solidFill>
                  <a:schemeClr val="tx1"/>
                </a:solidFill>
              </a:rPr>
              <a:t>2010</a:t>
            </a:r>
          </a:p>
          <a:p>
            <a:pPr algn="l"/>
            <a:r>
              <a:rPr lang="en-US" dirty="0">
                <a:solidFill>
                  <a:schemeClr val="tx1"/>
                </a:solidFill>
              </a:rPr>
              <a:t> Golan A, </a:t>
            </a:r>
            <a:r>
              <a:rPr lang="en-US" dirty="0" err="1">
                <a:solidFill>
                  <a:schemeClr val="tx1"/>
                </a:solidFill>
              </a:rPr>
              <a:t>int</a:t>
            </a:r>
            <a:r>
              <a:rPr lang="en-US" dirty="0">
                <a:solidFill>
                  <a:schemeClr val="tx1"/>
                </a:solidFill>
              </a:rPr>
              <a:t> </a:t>
            </a:r>
            <a:r>
              <a:rPr lang="en-US" dirty="0" err="1">
                <a:solidFill>
                  <a:schemeClr val="tx1"/>
                </a:solidFill>
              </a:rPr>
              <a:t>JFertil</a:t>
            </a:r>
            <a:r>
              <a:rPr lang="en-US" dirty="0">
                <a:solidFill>
                  <a:schemeClr val="tx1"/>
                </a:solidFill>
              </a:rPr>
              <a:t> 1990</a:t>
            </a:r>
          </a:p>
          <a:p>
            <a:pPr algn="l"/>
            <a:endParaRPr lang="en-US" dirty="0"/>
          </a:p>
        </p:txBody>
      </p:sp>
    </p:spTree>
    <p:extLst>
      <p:ext uri="{BB962C8B-B14F-4D97-AF65-F5344CB8AC3E}">
        <p14:creationId xmlns:p14="http://schemas.microsoft.com/office/powerpoint/2010/main" val="2577344392"/>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Septate uterus</a:t>
            </a:r>
          </a:p>
        </p:txBody>
      </p:sp>
      <p:sp>
        <p:nvSpPr>
          <p:cNvPr id="3" name="Content Placeholder 2"/>
          <p:cNvSpPr>
            <a:spLocks noGrp="1"/>
          </p:cNvSpPr>
          <p:nvPr>
            <p:ph idx="1"/>
          </p:nvPr>
        </p:nvSpPr>
        <p:spPr/>
        <p:txBody>
          <a:bodyPr>
            <a:normAutofit/>
          </a:bodyPr>
          <a:lstStyle/>
          <a:p>
            <a:r>
              <a:rPr lang="en-US" dirty="0" smtClean="0"/>
              <a:t> </a:t>
            </a:r>
            <a:r>
              <a:rPr lang="en-US" dirty="0"/>
              <a:t>Failure of resorption of </a:t>
            </a:r>
            <a:r>
              <a:rPr lang="en-US" dirty="0" err="1"/>
              <a:t>uterovaginal</a:t>
            </a:r>
            <a:r>
              <a:rPr lang="en-US" dirty="0"/>
              <a:t> septum </a:t>
            </a:r>
            <a:r>
              <a:rPr lang="en-US" dirty="0" smtClean="0"/>
              <a:t>:septate </a:t>
            </a:r>
            <a:r>
              <a:rPr lang="en-US" dirty="0"/>
              <a:t>and arcuate </a:t>
            </a:r>
            <a:r>
              <a:rPr lang="en-US" dirty="0" smtClean="0"/>
              <a:t>uterus</a:t>
            </a:r>
          </a:p>
          <a:p>
            <a:r>
              <a:rPr lang="en-US" dirty="0" smtClean="0"/>
              <a:t>Septate </a:t>
            </a:r>
            <a:r>
              <a:rPr lang="en-US" dirty="0"/>
              <a:t>uterus is the most common Mullerian </a:t>
            </a:r>
            <a:r>
              <a:rPr lang="en-US" dirty="0" smtClean="0"/>
              <a:t>anomaly~55</a:t>
            </a:r>
            <a:r>
              <a:rPr lang="en-US" dirty="0"/>
              <a:t>% of </a:t>
            </a:r>
            <a:r>
              <a:rPr lang="en-US" dirty="0" smtClean="0"/>
              <a:t>MDA</a:t>
            </a:r>
          </a:p>
          <a:p>
            <a:r>
              <a:rPr lang="en-US" dirty="0" smtClean="0"/>
              <a:t>prevalence </a:t>
            </a:r>
            <a:r>
              <a:rPr lang="en-US" dirty="0"/>
              <a:t>of 2.3</a:t>
            </a:r>
            <a:r>
              <a:rPr lang="en-US" dirty="0" smtClean="0"/>
              <a:t>%</a:t>
            </a:r>
          </a:p>
          <a:p>
            <a:r>
              <a:rPr lang="en-US" dirty="0" err="1" smtClean="0"/>
              <a:t>Septae</a:t>
            </a:r>
            <a:r>
              <a:rPr lang="en-US" dirty="0" smtClean="0"/>
              <a:t>  </a:t>
            </a:r>
            <a:r>
              <a:rPr lang="en-US" dirty="0"/>
              <a:t>partial or </a:t>
            </a:r>
            <a:r>
              <a:rPr lang="en-US" dirty="0" smtClean="0"/>
              <a:t>complete </a:t>
            </a:r>
            <a:r>
              <a:rPr lang="en-US" dirty="0"/>
              <a:t>whether </a:t>
            </a:r>
            <a:r>
              <a:rPr lang="en-US" dirty="0" smtClean="0"/>
              <a:t> </a:t>
            </a:r>
            <a:r>
              <a:rPr lang="en-US" dirty="0"/>
              <a:t>is reaching the internal </a:t>
            </a:r>
            <a:r>
              <a:rPr lang="en-US" dirty="0" err="1"/>
              <a:t>os</a:t>
            </a:r>
            <a:r>
              <a:rPr lang="en-US" dirty="0"/>
              <a:t> or not </a:t>
            </a:r>
          </a:p>
          <a:p>
            <a:r>
              <a:rPr lang="en-US" dirty="0" smtClean="0"/>
              <a:t> </a:t>
            </a:r>
            <a:r>
              <a:rPr lang="en-US" dirty="0"/>
              <a:t>The cervix may be single, septate, or </a:t>
            </a:r>
            <a:r>
              <a:rPr lang="en-US" dirty="0" smtClean="0"/>
              <a:t>duplicate</a:t>
            </a:r>
            <a:endParaRPr lang="en-US" dirty="0"/>
          </a:p>
          <a:p>
            <a:r>
              <a:rPr lang="en-US" dirty="0" smtClean="0"/>
              <a:t>vagina </a:t>
            </a:r>
            <a:r>
              <a:rPr lang="en-US" dirty="0"/>
              <a:t>may show a non-obstructing septum or obstructed </a:t>
            </a:r>
            <a:r>
              <a:rPr lang="en-US" dirty="0" err="1"/>
              <a:t>hemivagina</a:t>
            </a:r>
            <a:r>
              <a:rPr lang="en-US" dirty="0"/>
              <a:t> (OHVIRA</a:t>
            </a:r>
            <a:r>
              <a:rPr lang="en-US" dirty="0" smtClean="0"/>
              <a:t>)</a:t>
            </a:r>
            <a:endParaRPr lang="en-US" dirty="0"/>
          </a:p>
        </p:txBody>
      </p:sp>
      <p:sp>
        <p:nvSpPr>
          <p:cNvPr id="4" name="Footer Placeholder 3"/>
          <p:cNvSpPr>
            <a:spLocks noGrp="1"/>
          </p:cNvSpPr>
          <p:nvPr>
            <p:ph type="ftr" sz="quarter" idx="11"/>
          </p:nvPr>
        </p:nvSpPr>
        <p:spPr>
          <a:xfrm>
            <a:off x="838200" y="6356350"/>
            <a:ext cx="10515600" cy="365125"/>
          </a:xfrm>
        </p:spPr>
        <p:txBody>
          <a:bodyPr/>
          <a:lstStyle/>
          <a:p>
            <a:pPr algn="l"/>
            <a:r>
              <a:rPr lang="en-US" dirty="0" err="1"/>
              <a:t>Sugi</a:t>
            </a:r>
            <a:r>
              <a:rPr lang="en-US" dirty="0"/>
              <a:t> MD, </a:t>
            </a:r>
            <a:r>
              <a:rPr lang="en-US" dirty="0" err="1"/>
              <a:t>Penna</a:t>
            </a:r>
            <a:r>
              <a:rPr lang="en-US" dirty="0"/>
              <a:t> R, </a:t>
            </a:r>
            <a:r>
              <a:rPr lang="en-US" dirty="0" err="1"/>
              <a:t>Jha</a:t>
            </a:r>
            <a:r>
              <a:rPr lang="en-US" dirty="0"/>
              <a:t> P et al (2021) Müllerian duct anomalies: role </a:t>
            </a:r>
            <a:r>
              <a:rPr lang="en-US" dirty="0" smtClean="0"/>
              <a:t>in</a:t>
            </a:r>
            <a:r>
              <a:rPr lang="fa-IR" dirty="0"/>
              <a:t> </a:t>
            </a:r>
            <a:r>
              <a:rPr lang="en-US" dirty="0" smtClean="0"/>
              <a:t>fertility </a:t>
            </a:r>
            <a:r>
              <a:rPr lang="en-US" dirty="0"/>
              <a:t>and pregnancy. </a:t>
            </a:r>
            <a:r>
              <a:rPr lang="en-US" dirty="0" err="1"/>
              <a:t>Radiographics</a:t>
            </a:r>
            <a:r>
              <a:rPr lang="en-US" dirty="0"/>
              <a:t> </a:t>
            </a:r>
            <a:r>
              <a:rPr lang="en-US" dirty="0" smtClean="0"/>
              <a:t>41:1857–1875</a:t>
            </a:r>
            <a:endParaRPr lang="fa-IR" dirty="0" smtClean="0"/>
          </a:p>
          <a:p>
            <a:pPr algn="l"/>
            <a:r>
              <a:rPr lang="en-US" dirty="0"/>
              <a:t>Practice Committee of the American Society for Reproductive </a:t>
            </a:r>
            <a:r>
              <a:rPr lang="en-US" dirty="0" smtClean="0"/>
              <a:t>Medicine</a:t>
            </a:r>
            <a:r>
              <a:rPr lang="fa-IR" dirty="0" smtClean="0"/>
              <a:t> </a:t>
            </a:r>
            <a:r>
              <a:rPr lang="en-US" dirty="0" smtClean="0"/>
              <a:t>(2016</a:t>
            </a:r>
            <a:r>
              <a:rPr lang="en-US" dirty="0"/>
              <a:t>) Uterine septum: a guideline. </a:t>
            </a:r>
            <a:r>
              <a:rPr lang="en-US" dirty="0" err="1"/>
              <a:t>Fertil</a:t>
            </a:r>
            <a:r>
              <a:rPr lang="en-US" dirty="0"/>
              <a:t> </a:t>
            </a:r>
            <a:r>
              <a:rPr lang="en-US" dirty="0" err="1"/>
              <a:t>Steril</a:t>
            </a:r>
            <a:r>
              <a:rPr lang="en-US" dirty="0"/>
              <a:t> 106:530–540</a:t>
            </a:r>
            <a:br>
              <a:rPr lang="en-US" dirty="0"/>
            </a:br>
            <a:r>
              <a:rPr lang="en-US" dirty="0"/>
              <a:t/>
            </a:r>
            <a:br>
              <a:rPr lang="en-US" dirty="0"/>
            </a:br>
            <a:endParaRPr lang="en-US" dirty="0"/>
          </a:p>
        </p:txBody>
      </p:sp>
    </p:spTree>
    <p:extLst>
      <p:ext uri="{BB962C8B-B14F-4D97-AF65-F5344CB8AC3E}">
        <p14:creationId xmlns:p14="http://schemas.microsoft.com/office/powerpoint/2010/main" val="688427727"/>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Diagrammatic representation of variants of septate uterus. </a:t>
            </a:r>
            <a:br>
              <a:rPr lang="en-US" dirty="0"/>
            </a:br>
            <a:endParaRPr lang="en-US" dirty="0"/>
          </a:p>
        </p:txBody>
      </p:sp>
      <p:pic>
        <p:nvPicPr>
          <p:cNvPr id="5" name="Content Placeholder 4"/>
          <p:cNvPicPr>
            <a:picLocks noGrp="1" noChangeAspect="1"/>
          </p:cNvPicPr>
          <p:nvPr>
            <p:ph idx="1"/>
          </p:nvPr>
        </p:nvPicPr>
        <p:blipFill>
          <a:blip r:embed="rId2"/>
          <a:stretch>
            <a:fillRect/>
          </a:stretch>
        </p:blipFill>
        <p:spPr>
          <a:xfrm>
            <a:off x="1347787" y="2543969"/>
            <a:ext cx="9496425" cy="2914650"/>
          </a:xfrm>
          <a:prstGeom prst="rect">
            <a:avLst/>
          </a:prstGeom>
        </p:spPr>
      </p:pic>
      <p:sp>
        <p:nvSpPr>
          <p:cNvPr id="4" name="Footer Placeholder 3"/>
          <p:cNvSpPr>
            <a:spLocks noGrp="1"/>
          </p:cNvSpPr>
          <p:nvPr>
            <p:ph type="ftr" sz="quarter" idx="11"/>
          </p:nvPr>
        </p:nvSpPr>
        <p:spPr/>
        <p:txBody>
          <a:bodyPr/>
          <a:lstStyle/>
          <a:p>
            <a:r>
              <a:rPr lang="en-US" dirty="0"/>
              <a:t>Dixit et al. Insights into Imaging (2025)</a:t>
            </a:r>
            <a:br>
              <a:rPr lang="en-US" dirty="0"/>
            </a:br>
            <a:endParaRPr lang="en-US" dirty="0"/>
          </a:p>
          <a:p>
            <a:endParaRPr lang="en-US" dirty="0"/>
          </a:p>
        </p:txBody>
      </p:sp>
    </p:spTree>
    <p:extLst>
      <p:ext uri="{BB962C8B-B14F-4D97-AF65-F5344CB8AC3E}">
        <p14:creationId xmlns:p14="http://schemas.microsoft.com/office/powerpoint/2010/main" val="313446852"/>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Imaging</a:t>
            </a:r>
          </a:p>
        </p:txBody>
      </p:sp>
      <p:sp>
        <p:nvSpPr>
          <p:cNvPr id="3" name="Content Placeholder 2"/>
          <p:cNvSpPr>
            <a:spLocks noGrp="1"/>
          </p:cNvSpPr>
          <p:nvPr>
            <p:ph idx="1"/>
          </p:nvPr>
        </p:nvSpPr>
        <p:spPr/>
        <p:txBody>
          <a:bodyPr/>
          <a:lstStyle/>
          <a:p>
            <a:r>
              <a:rPr lang="en-US" dirty="0" smtClean="0"/>
              <a:t> HSG</a:t>
            </a:r>
            <a:r>
              <a:rPr lang="fa-IR" dirty="0" smtClean="0"/>
              <a:t> </a:t>
            </a:r>
            <a:r>
              <a:rPr lang="en-US" dirty="0"/>
              <a:t>can evaluate the internal contour only</a:t>
            </a:r>
            <a:r>
              <a:rPr lang="en-US" dirty="0" smtClean="0"/>
              <a:t>.</a:t>
            </a:r>
          </a:p>
          <a:p>
            <a:r>
              <a:rPr lang="en-US" dirty="0" err="1" smtClean="0"/>
              <a:t>intercornual</a:t>
            </a:r>
            <a:r>
              <a:rPr lang="en-US" dirty="0" smtClean="0"/>
              <a:t> </a:t>
            </a:r>
            <a:r>
              <a:rPr lang="en-US" dirty="0"/>
              <a:t>angle &lt; 75° </a:t>
            </a:r>
            <a:r>
              <a:rPr lang="en-US" dirty="0" smtClean="0"/>
              <a:t> </a:t>
            </a:r>
            <a:r>
              <a:rPr lang="en-US" dirty="0"/>
              <a:t>septate uterus rather than a </a:t>
            </a:r>
            <a:r>
              <a:rPr lang="en-US" dirty="0" err="1"/>
              <a:t>bicornuate</a:t>
            </a:r>
            <a:r>
              <a:rPr lang="en-US" dirty="0"/>
              <a:t> </a:t>
            </a:r>
            <a:r>
              <a:rPr lang="en-US" dirty="0" smtClean="0"/>
              <a:t>uterus</a:t>
            </a:r>
            <a:endParaRPr lang="en-US" dirty="0"/>
          </a:p>
          <a:p>
            <a:r>
              <a:rPr lang="en-US" dirty="0" smtClean="0"/>
              <a:t> </a:t>
            </a:r>
            <a:r>
              <a:rPr lang="en-US" dirty="0"/>
              <a:t>the external uterine contour cannot be demonstrated and thus is not reliable</a:t>
            </a:r>
          </a:p>
        </p:txBody>
      </p:sp>
      <p:sp>
        <p:nvSpPr>
          <p:cNvPr id="4" name="Footer Placeholder 3"/>
          <p:cNvSpPr>
            <a:spLocks noGrp="1"/>
          </p:cNvSpPr>
          <p:nvPr>
            <p:ph type="ftr" sz="quarter" idx="11"/>
          </p:nvPr>
        </p:nvSpPr>
        <p:spPr>
          <a:xfrm>
            <a:off x="838200" y="6356350"/>
            <a:ext cx="10515600" cy="365125"/>
          </a:xfrm>
        </p:spPr>
        <p:txBody>
          <a:bodyPr/>
          <a:lstStyle/>
          <a:p>
            <a:pPr algn="l"/>
            <a:r>
              <a:rPr lang="en-US" dirty="0" err="1"/>
              <a:t>Sugi</a:t>
            </a:r>
            <a:r>
              <a:rPr lang="en-US" dirty="0"/>
              <a:t> MD, </a:t>
            </a:r>
            <a:r>
              <a:rPr lang="en-US" dirty="0" err="1"/>
              <a:t>Penna</a:t>
            </a:r>
            <a:r>
              <a:rPr lang="en-US" dirty="0"/>
              <a:t> R, </a:t>
            </a:r>
            <a:r>
              <a:rPr lang="en-US" dirty="0" err="1"/>
              <a:t>Jha</a:t>
            </a:r>
            <a:r>
              <a:rPr lang="en-US" dirty="0"/>
              <a:t> P et al (2021) Müllerian duct anomalies: role in</a:t>
            </a:r>
            <a:r>
              <a:rPr lang="fa-IR" dirty="0"/>
              <a:t> </a:t>
            </a:r>
            <a:r>
              <a:rPr lang="en-US" dirty="0"/>
              <a:t>fertility and pregnancy. </a:t>
            </a:r>
            <a:r>
              <a:rPr lang="en-US" dirty="0" err="1"/>
              <a:t>Radiographics</a:t>
            </a:r>
            <a:r>
              <a:rPr lang="en-US" dirty="0"/>
              <a:t> 41:1857–1875</a:t>
            </a:r>
            <a:endParaRPr lang="fa-IR" dirty="0"/>
          </a:p>
          <a:p>
            <a:pPr algn="l"/>
            <a:r>
              <a:rPr lang="en-US" dirty="0"/>
              <a:t>Practice Committee of the American Society for Reproductive Medicine</a:t>
            </a:r>
            <a:r>
              <a:rPr lang="fa-IR" dirty="0"/>
              <a:t> </a:t>
            </a:r>
            <a:r>
              <a:rPr lang="en-US" dirty="0"/>
              <a:t>(2016) Uterine septum: a guideline. </a:t>
            </a:r>
            <a:r>
              <a:rPr lang="en-US" dirty="0" err="1"/>
              <a:t>Fertil</a:t>
            </a:r>
            <a:r>
              <a:rPr lang="en-US" dirty="0"/>
              <a:t> </a:t>
            </a:r>
            <a:r>
              <a:rPr lang="en-US" dirty="0" err="1"/>
              <a:t>Steril</a:t>
            </a:r>
            <a:r>
              <a:rPr lang="en-US" dirty="0"/>
              <a:t> 106:530–540</a:t>
            </a:r>
          </a:p>
        </p:txBody>
      </p:sp>
    </p:spTree>
    <p:extLst>
      <p:ext uri="{BB962C8B-B14F-4D97-AF65-F5344CB8AC3E}">
        <p14:creationId xmlns:p14="http://schemas.microsoft.com/office/powerpoint/2010/main" val="3090308000"/>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HSG</a:t>
            </a:r>
            <a:endParaRPr lang="en-US" dirty="0"/>
          </a:p>
        </p:txBody>
      </p:sp>
      <p:pic>
        <p:nvPicPr>
          <p:cNvPr id="5" name="Content Placeholder 4"/>
          <p:cNvPicPr>
            <a:picLocks noGrp="1" noChangeAspect="1"/>
          </p:cNvPicPr>
          <p:nvPr>
            <p:ph idx="1"/>
          </p:nvPr>
        </p:nvPicPr>
        <p:blipFill>
          <a:blip r:embed="rId2"/>
          <a:stretch>
            <a:fillRect/>
          </a:stretch>
        </p:blipFill>
        <p:spPr>
          <a:xfrm>
            <a:off x="3776695" y="1825625"/>
            <a:ext cx="4638610" cy="4351338"/>
          </a:xfrm>
          <a:prstGeom prst="rect">
            <a:avLst/>
          </a:prstGeom>
        </p:spPr>
      </p:pic>
      <p:sp>
        <p:nvSpPr>
          <p:cNvPr id="4" name="Footer Placeholder 3"/>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002662549"/>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1600" dirty="0"/>
              <a:t>A) American Society for Reproductive Medicine (ASRM) recommended considering a uterus as septate when there is both an</a:t>
            </a:r>
            <a:br>
              <a:rPr lang="en-US" sz="1600" dirty="0"/>
            </a:br>
            <a:r>
              <a:rPr lang="en-US" sz="1600" dirty="0"/>
              <a:t>indentation depth &gt;10 mm and an indentation angle &lt;90°, while a normal/arcuate uterus should have both an indentation depth &lt;10 mm</a:t>
            </a:r>
            <a:br>
              <a:rPr lang="en-US" sz="1600" dirty="0"/>
            </a:br>
            <a:r>
              <a:rPr lang="en-US" sz="1600" dirty="0"/>
              <a:t>and an indentation angle &gt;90°, and a uterus that does not fit these criteria would be left in an unclassifiable ‘gray-zone’; (B) European Society</a:t>
            </a:r>
            <a:br>
              <a:rPr lang="en-US" sz="1600" dirty="0"/>
            </a:br>
            <a:r>
              <a:rPr lang="en-US" sz="1600" dirty="0"/>
              <a:t>for Gynecological Endoscopy (ESGE) recommended using an indentation-to-wall-thickness (I:WT) ratio &gt;50% to diagnose septate uterus.</a:t>
            </a:r>
            <a:br>
              <a:rPr lang="en-US" sz="1600" dirty="0"/>
            </a:br>
            <a:r>
              <a:rPr lang="en-US" sz="1600" dirty="0"/>
              <a:t>Over diagnosis of uterine septum (50% of the septum is 4–5 mm if the </a:t>
            </a:r>
            <a:r>
              <a:rPr lang="en-US" sz="1600" dirty="0" err="1"/>
              <a:t>myometrial</a:t>
            </a:r>
            <a:r>
              <a:rPr lang="en-US" sz="1600" dirty="0"/>
              <a:t> wall thickness for example is 8 mm so if you measure the</a:t>
            </a:r>
            <a:br>
              <a:rPr lang="en-US" sz="1600" dirty="0"/>
            </a:br>
            <a:r>
              <a:rPr lang="en-US" sz="1600" dirty="0"/>
              <a:t>internal fundal </a:t>
            </a:r>
            <a:r>
              <a:rPr lang="en-US" sz="1600" dirty="0" err="1"/>
              <a:t>indentaion</a:t>
            </a:r>
            <a:r>
              <a:rPr lang="en-US" sz="1600" dirty="0"/>
              <a:t> more than 4 mm it will be considered as septum by the ESHRE/ESGE </a:t>
            </a:r>
            <a:r>
              <a:rPr lang="en-US" sz="1600" dirty="0" err="1"/>
              <a:t>classfication</a:t>
            </a:r>
            <a:r>
              <a:rPr lang="en-US" sz="1600" dirty="0"/>
              <a:t>.</a:t>
            </a:r>
            <a:br>
              <a:rPr lang="en-US" sz="1600" dirty="0"/>
            </a:br>
            <a:r>
              <a:rPr lang="en-US" sz="1600" dirty="0"/>
              <a:t>(ASRM: American Society of Reproductive Medicine; ESHRE-ESGE: European Society of Human Reproduction and Endocrinology-European</a:t>
            </a:r>
            <a:br>
              <a:rPr lang="en-US" sz="1600" dirty="0"/>
            </a:br>
            <a:r>
              <a:rPr lang="en-US" sz="1600" dirty="0"/>
              <a:t>Society of Gynecological Endoscopy)</a:t>
            </a:r>
          </a:p>
        </p:txBody>
      </p:sp>
      <p:pic>
        <p:nvPicPr>
          <p:cNvPr id="5" name="Content Placeholder 4"/>
          <p:cNvPicPr>
            <a:picLocks noGrp="1" noChangeAspect="1"/>
          </p:cNvPicPr>
          <p:nvPr>
            <p:ph idx="1"/>
          </p:nvPr>
        </p:nvPicPr>
        <p:blipFill>
          <a:blip r:embed="rId2"/>
          <a:stretch>
            <a:fillRect/>
          </a:stretch>
        </p:blipFill>
        <p:spPr>
          <a:xfrm>
            <a:off x="2312127" y="2370887"/>
            <a:ext cx="6897868" cy="3604395"/>
          </a:xfrm>
          <a:prstGeom prst="rect">
            <a:avLst/>
          </a:prstGeom>
        </p:spPr>
      </p:pic>
    </p:spTree>
    <p:extLst>
      <p:ext uri="{BB962C8B-B14F-4D97-AF65-F5344CB8AC3E}">
        <p14:creationId xmlns:p14="http://schemas.microsoft.com/office/powerpoint/2010/main" val="2356725607"/>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USG</a:t>
            </a:r>
            <a:endParaRPr lang="en-US" dirty="0"/>
          </a:p>
        </p:txBody>
      </p:sp>
      <p:sp>
        <p:nvSpPr>
          <p:cNvPr id="3" name="Content Placeholder 2"/>
          <p:cNvSpPr>
            <a:spLocks noGrp="1"/>
          </p:cNvSpPr>
          <p:nvPr>
            <p:ph idx="1"/>
          </p:nvPr>
        </p:nvSpPr>
        <p:spPr/>
        <p:txBody>
          <a:bodyPr/>
          <a:lstStyle/>
          <a:p>
            <a:r>
              <a:rPr lang="en-US" dirty="0"/>
              <a:t>2D transvaginal ultrasound specially </a:t>
            </a:r>
            <a:r>
              <a:rPr lang="en-US" dirty="0" smtClean="0"/>
              <a:t>in the </a:t>
            </a:r>
            <a:r>
              <a:rPr lang="en-US" dirty="0"/>
              <a:t>transverse plane with movement up and down </a:t>
            </a:r>
            <a:r>
              <a:rPr lang="en-US" dirty="0" smtClean="0"/>
              <a:t>from the </a:t>
            </a:r>
            <a:r>
              <a:rPr lang="en-US" dirty="0"/>
              <a:t>fundus to the cervix can be </a:t>
            </a:r>
            <a:r>
              <a:rPr lang="en-US" dirty="0" smtClean="0"/>
              <a:t>used but</a:t>
            </a:r>
            <a:r>
              <a:rPr lang="en-US" dirty="0"/>
              <a:t> </a:t>
            </a:r>
            <a:r>
              <a:rPr lang="en-US" dirty="0" smtClean="0"/>
              <a:t>not </a:t>
            </a:r>
            <a:r>
              <a:rPr lang="en-US" dirty="0"/>
              <a:t>a diagnostic tool. </a:t>
            </a:r>
            <a:endParaRPr lang="en-US" dirty="0" smtClean="0"/>
          </a:p>
          <a:p>
            <a:r>
              <a:rPr lang="en-US" dirty="0" smtClean="0"/>
              <a:t> </a:t>
            </a:r>
            <a:r>
              <a:rPr lang="en-US" dirty="0"/>
              <a:t>3DUS </a:t>
            </a:r>
            <a:r>
              <a:rPr lang="en-US" dirty="0" smtClean="0"/>
              <a:t>is more </a:t>
            </a:r>
            <a:r>
              <a:rPr lang="en-US" dirty="0"/>
              <a:t>sensitive and specific than MRI </a:t>
            </a:r>
            <a:br>
              <a:rPr lang="en-US" dirty="0"/>
            </a:br>
            <a:endParaRPr lang="en-US" dirty="0"/>
          </a:p>
        </p:txBody>
      </p:sp>
      <p:sp>
        <p:nvSpPr>
          <p:cNvPr id="4" name="Footer Placeholder 3"/>
          <p:cNvSpPr>
            <a:spLocks noGrp="1"/>
          </p:cNvSpPr>
          <p:nvPr>
            <p:ph type="ftr" sz="quarter" idx="11"/>
          </p:nvPr>
        </p:nvSpPr>
        <p:spPr>
          <a:xfrm>
            <a:off x="838200" y="6356350"/>
            <a:ext cx="10515600" cy="365125"/>
          </a:xfrm>
        </p:spPr>
        <p:txBody>
          <a:bodyPr/>
          <a:lstStyle/>
          <a:p>
            <a:pPr algn="l"/>
            <a:r>
              <a:rPr lang="en-US"/>
              <a:t>Sugi MD, Penna R, Jha P et al (2021) Müllerian duct anomalies: role in</a:t>
            </a:r>
            <a:r>
              <a:rPr lang="fa-IR"/>
              <a:t> </a:t>
            </a:r>
            <a:r>
              <a:rPr lang="en-US"/>
              <a:t>fertility and pregnancy. Radiographics 41:1857–1875</a:t>
            </a:r>
            <a:endParaRPr lang="fa-IR"/>
          </a:p>
          <a:p>
            <a:pPr algn="l"/>
            <a:r>
              <a:rPr lang="en-US"/>
              <a:t>Practice Committee of the American Society for Reproductive Medicine</a:t>
            </a:r>
            <a:r>
              <a:rPr lang="fa-IR"/>
              <a:t> </a:t>
            </a:r>
            <a:r>
              <a:rPr lang="en-US"/>
              <a:t>(2016) Uterine septum: a guideline. Fertil Steril 106:530–540</a:t>
            </a:r>
            <a:endParaRPr lang="en-US" dirty="0"/>
          </a:p>
        </p:txBody>
      </p:sp>
    </p:spTree>
    <p:extLst>
      <p:ext uri="{BB962C8B-B14F-4D97-AF65-F5344CB8AC3E}">
        <p14:creationId xmlns:p14="http://schemas.microsoft.com/office/powerpoint/2010/main" val="282291643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development of the Müllerian ducts</a:t>
            </a:r>
            <a:br>
              <a:rPr lang="en-US" dirty="0"/>
            </a:br>
            <a:endParaRPr lang="en-US" dirty="0"/>
          </a:p>
        </p:txBody>
      </p:sp>
      <p:sp>
        <p:nvSpPr>
          <p:cNvPr id="3" name="Content Placeholder 2"/>
          <p:cNvSpPr>
            <a:spLocks noGrp="1"/>
          </p:cNvSpPr>
          <p:nvPr>
            <p:ph idx="1"/>
          </p:nvPr>
        </p:nvSpPr>
        <p:spPr>
          <a:xfrm>
            <a:off x="838200" y="1590494"/>
            <a:ext cx="10515600" cy="4351338"/>
          </a:xfrm>
        </p:spPr>
        <p:txBody>
          <a:bodyPr/>
          <a:lstStyle/>
          <a:p>
            <a:r>
              <a:rPr lang="en-US" dirty="0"/>
              <a:t>completion of three phases:</a:t>
            </a:r>
            <a:br>
              <a:rPr lang="en-US" dirty="0"/>
            </a:br>
            <a:r>
              <a:rPr lang="en-US" dirty="0"/>
              <a:t>■ Organogenesis (Duct </a:t>
            </a:r>
            <a:r>
              <a:rPr lang="en-US" dirty="0" smtClean="0"/>
              <a:t>development)</a:t>
            </a:r>
            <a:r>
              <a:rPr lang="en-US" dirty="0"/>
              <a:t/>
            </a:r>
            <a:br>
              <a:rPr lang="en-US" dirty="0"/>
            </a:br>
            <a:r>
              <a:rPr lang="en-US" dirty="0"/>
              <a:t>■ Fusion (Duct fusion </a:t>
            </a:r>
            <a:r>
              <a:rPr lang="en-US" dirty="0" smtClean="0"/>
              <a:t>)</a:t>
            </a:r>
            <a:r>
              <a:rPr lang="en-US" dirty="0"/>
              <a:t/>
            </a:r>
            <a:br>
              <a:rPr lang="en-US" dirty="0"/>
            </a:br>
            <a:r>
              <a:rPr lang="en-US" dirty="0"/>
              <a:t>■ Septal </a:t>
            </a:r>
            <a:r>
              <a:rPr lang="en-US" dirty="0" smtClean="0"/>
              <a:t>resorption</a:t>
            </a:r>
          </a:p>
          <a:p>
            <a:endParaRPr lang="en-US" dirty="0"/>
          </a:p>
          <a:p>
            <a:r>
              <a:rPr lang="en-US" dirty="0"/>
              <a:t>The etiology </a:t>
            </a:r>
            <a:r>
              <a:rPr lang="en-US" dirty="0" smtClean="0"/>
              <a:t>behind this </a:t>
            </a:r>
            <a:r>
              <a:rPr lang="en-US" dirty="0"/>
              <a:t>failure is </a:t>
            </a:r>
            <a:r>
              <a:rPr lang="en-US" dirty="0">
                <a:solidFill>
                  <a:srgbClr val="FF0000"/>
                </a:solidFill>
              </a:rPr>
              <a:t>unknown </a:t>
            </a:r>
            <a:r>
              <a:rPr lang="en-US" dirty="0"/>
              <a:t>and </a:t>
            </a:r>
            <a:r>
              <a:rPr lang="en-US" dirty="0" smtClean="0">
                <a:solidFill>
                  <a:srgbClr val="FF0000"/>
                </a:solidFill>
              </a:rPr>
              <a:t>no genetic linkages </a:t>
            </a:r>
            <a:r>
              <a:rPr lang="en-US" dirty="0">
                <a:solidFill>
                  <a:srgbClr val="FF0000"/>
                </a:solidFill>
              </a:rPr>
              <a:t>identified</a:t>
            </a:r>
            <a:r>
              <a:rPr lang="en-US" dirty="0"/>
              <a:t/>
            </a:r>
            <a:br>
              <a:rPr lang="en-US" dirty="0"/>
            </a:br>
            <a:r>
              <a:rPr lang="en-US" dirty="0"/>
              <a:t/>
            </a:r>
            <a:br>
              <a:rPr lang="en-US" dirty="0"/>
            </a:br>
            <a:endParaRPr lang="en-US" dirty="0"/>
          </a:p>
        </p:txBody>
      </p:sp>
      <p:sp>
        <p:nvSpPr>
          <p:cNvPr id="4" name="Footer Placeholder 3"/>
          <p:cNvSpPr>
            <a:spLocks noGrp="1"/>
          </p:cNvSpPr>
          <p:nvPr>
            <p:ph type="ftr" sz="quarter" idx="11"/>
          </p:nvPr>
        </p:nvSpPr>
        <p:spPr>
          <a:xfrm>
            <a:off x="838199" y="6225722"/>
            <a:ext cx="9873343" cy="365125"/>
          </a:xfrm>
        </p:spPr>
        <p:txBody>
          <a:bodyPr/>
          <a:lstStyle/>
          <a:p>
            <a:pPr algn="l"/>
            <a:r>
              <a:rPr lang="en-US" dirty="0"/>
              <a:t>Robbins JB, Parry JP, </a:t>
            </a:r>
            <a:r>
              <a:rPr lang="en-US" dirty="0" err="1"/>
              <a:t>Guite</a:t>
            </a:r>
            <a:r>
              <a:rPr lang="en-US" dirty="0"/>
              <a:t> KM et al (2012) MRI of </a:t>
            </a:r>
            <a:r>
              <a:rPr lang="en-US" dirty="0" smtClean="0"/>
              <a:t>pregnancy-related issues</a:t>
            </a:r>
            <a:r>
              <a:rPr lang="en-US" dirty="0"/>
              <a:t>: </a:t>
            </a:r>
            <a:r>
              <a:rPr lang="en-US" dirty="0" err="1"/>
              <a:t>Mullerian</a:t>
            </a:r>
            <a:r>
              <a:rPr lang="en-US" dirty="0"/>
              <a:t> duct anomalies. AJR Am J </a:t>
            </a:r>
            <a:r>
              <a:rPr lang="en-US" dirty="0" err="1"/>
              <a:t>Roentgenol</a:t>
            </a:r>
            <a:r>
              <a:rPr lang="en-US" dirty="0"/>
              <a:t> 198:302–310</a:t>
            </a:r>
            <a:br>
              <a:rPr lang="en-US" dirty="0"/>
            </a:br>
            <a:r>
              <a:rPr lang="en-US" dirty="0" smtClean="0"/>
              <a:t> </a:t>
            </a:r>
            <a:r>
              <a:rPr lang="en-US" dirty="0" err="1"/>
              <a:t>Cai</a:t>
            </a:r>
            <a:r>
              <a:rPr lang="en-US" dirty="0"/>
              <a:t> Y (2009) Revisiting old vaginal topics: conversion of the </a:t>
            </a:r>
            <a:r>
              <a:rPr lang="en-US" dirty="0" smtClean="0"/>
              <a:t>Müllerian vagina </a:t>
            </a:r>
            <a:r>
              <a:rPr lang="en-US" dirty="0"/>
              <a:t>and origin of the ”sinus” vagina. </a:t>
            </a:r>
            <a:r>
              <a:rPr lang="en-US" dirty="0" err="1"/>
              <a:t>Int</a:t>
            </a:r>
            <a:r>
              <a:rPr lang="en-US" dirty="0"/>
              <a:t> J Dev </a:t>
            </a:r>
            <a:r>
              <a:rPr lang="en-US" dirty="0" err="1"/>
              <a:t>Biol</a:t>
            </a:r>
            <a:r>
              <a:rPr lang="en-US" dirty="0"/>
              <a:t> 53:925–934</a:t>
            </a:r>
            <a:br>
              <a:rPr lang="en-US" dirty="0"/>
            </a:br>
            <a:endParaRPr lang="en-US" dirty="0"/>
          </a:p>
        </p:txBody>
      </p:sp>
    </p:spTree>
    <p:extLst>
      <p:ext uri="{BB962C8B-B14F-4D97-AF65-F5344CB8AC3E}">
        <p14:creationId xmlns:p14="http://schemas.microsoft.com/office/powerpoint/2010/main" val="3079243211"/>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2967037" y="2463006"/>
            <a:ext cx="6257925" cy="3076575"/>
          </a:xfrm>
          <a:prstGeom prst="rect">
            <a:avLst/>
          </a:prstGeom>
        </p:spPr>
      </p:pic>
      <p:sp>
        <p:nvSpPr>
          <p:cNvPr id="4" name="Footer Placeholder 3"/>
          <p:cNvSpPr>
            <a:spLocks noGrp="1"/>
          </p:cNvSpPr>
          <p:nvPr>
            <p:ph type="ftr" sz="quarter" idx="11"/>
          </p:nvPr>
        </p:nvSpPr>
        <p:spPr>
          <a:xfrm>
            <a:off x="2931454" y="6356350"/>
            <a:ext cx="5649822" cy="365125"/>
          </a:xfrm>
        </p:spPr>
        <p:txBody>
          <a:bodyPr/>
          <a:lstStyle/>
          <a:p>
            <a:r>
              <a:rPr lang="en-US" dirty="0"/>
              <a:t>Fernando Bonilla-</a:t>
            </a:r>
            <a:r>
              <a:rPr lang="en-US" dirty="0" err="1"/>
              <a:t>Musoles</a:t>
            </a:r>
            <a:r>
              <a:rPr lang="en-US" dirty="0"/>
              <a:t> et </a:t>
            </a:r>
            <a:r>
              <a:rPr lang="en-US" dirty="0" err="1"/>
              <a:t>al.Donald</a:t>
            </a:r>
            <a:r>
              <a:rPr lang="en-US" dirty="0"/>
              <a:t> School Journal of ultrasound in OB &amp; GYN.2015</a:t>
            </a:r>
          </a:p>
          <a:p>
            <a:endParaRPr lang="en-US" dirty="0"/>
          </a:p>
        </p:txBody>
      </p:sp>
      <p:pic>
        <p:nvPicPr>
          <p:cNvPr id="6" name="Picture 5"/>
          <p:cNvPicPr>
            <a:picLocks noChangeAspect="1"/>
          </p:cNvPicPr>
          <p:nvPr/>
        </p:nvPicPr>
        <p:blipFill>
          <a:blip r:embed="rId3"/>
          <a:stretch>
            <a:fillRect/>
          </a:stretch>
        </p:blipFill>
        <p:spPr>
          <a:xfrm>
            <a:off x="2503578" y="0"/>
            <a:ext cx="6505575" cy="2828925"/>
          </a:xfrm>
          <a:prstGeom prst="rect">
            <a:avLst/>
          </a:prstGeom>
        </p:spPr>
      </p:pic>
    </p:spTree>
    <p:extLst>
      <p:ext uri="{BB962C8B-B14F-4D97-AF65-F5344CB8AC3E}">
        <p14:creationId xmlns:p14="http://schemas.microsoft.com/office/powerpoint/2010/main" val="2954210760"/>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MRI</a:t>
            </a:r>
            <a:br>
              <a:rPr lang="en-US" dirty="0"/>
            </a:br>
            <a:endParaRPr lang="en-US" dirty="0"/>
          </a:p>
        </p:txBody>
      </p:sp>
      <p:sp>
        <p:nvSpPr>
          <p:cNvPr id="3" name="Content Placeholder 2"/>
          <p:cNvSpPr>
            <a:spLocks noGrp="1"/>
          </p:cNvSpPr>
          <p:nvPr>
            <p:ph idx="1"/>
          </p:nvPr>
        </p:nvSpPr>
        <p:spPr/>
        <p:txBody>
          <a:bodyPr>
            <a:normAutofit/>
          </a:bodyPr>
          <a:lstStyle/>
          <a:p>
            <a:r>
              <a:rPr lang="en-US" dirty="0" smtClean="0"/>
              <a:t>a </a:t>
            </a:r>
            <a:r>
              <a:rPr lang="en-US" dirty="0"/>
              <a:t>convex or straight external fundal contour with an intervening septum is seen. </a:t>
            </a:r>
            <a:endParaRPr lang="en-US" dirty="0" smtClean="0"/>
          </a:p>
          <a:p>
            <a:r>
              <a:rPr lang="en-US" dirty="0" smtClean="0"/>
              <a:t>The </a:t>
            </a:r>
            <a:r>
              <a:rPr lang="en-US" dirty="0"/>
              <a:t>septum may be fibrous (low T2 signal intensity) or muscular (intermediate signal intensity) </a:t>
            </a:r>
          </a:p>
          <a:p>
            <a:r>
              <a:rPr lang="en-US" dirty="0" smtClean="0"/>
              <a:t> </a:t>
            </a:r>
            <a:r>
              <a:rPr lang="en-US" dirty="0"/>
              <a:t>separating the endometrial cavities </a:t>
            </a:r>
            <a:r>
              <a:rPr lang="en-US" dirty="0" smtClean="0"/>
              <a:t>that </a:t>
            </a:r>
            <a:r>
              <a:rPr lang="en-US" dirty="0"/>
              <a:t>reduced in volume and show normal </a:t>
            </a:r>
            <a:r>
              <a:rPr lang="en-US" dirty="0" err="1"/>
              <a:t>intercornual</a:t>
            </a:r>
            <a:r>
              <a:rPr lang="en-US" dirty="0"/>
              <a:t> distance (2–4 </a:t>
            </a:r>
            <a:r>
              <a:rPr lang="en-US" dirty="0" smtClean="0"/>
              <a:t>cm)</a:t>
            </a:r>
          </a:p>
          <a:p>
            <a:r>
              <a:rPr lang="en-US" dirty="0" smtClean="0"/>
              <a:t>normal </a:t>
            </a:r>
            <a:r>
              <a:rPr lang="en-US" dirty="0"/>
              <a:t>endometrial to </a:t>
            </a:r>
            <a:r>
              <a:rPr lang="en-US" dirty="0" err="1"/>
              <a:t>myometrial</a:t>
            </a:r>
            <a:r>
              <a:rPr lang="en-US" dirty="0"/>
              <a:t> width and ratio, </a:t>
            </a:r>
            <a:r>
              <a:rPr lang="en-US" dirty="0">
                <a:solidFill>
                  <a:srgbClr val="FF0000"/>
                </a:solidFill>
              </a:rPr>
              <a:t>but internal indentation &gt; 1.5 cm (ASRM) suggests septate uterus.</a:t>
            </a:r>
          </a:p>
        </p:txBody>
      </p:sp>
      <p:sp>
        <p:nvSpPr>
          <p:cNvPr id="4" name="Footer Placeholder 3"/>
          <p:cNvSpPr>
            <a:spLocks noGrp="1"/>
          </p:cNvSpPr>
          <p:nvPr>
            <p:ph type="ftr" sz="quarter" idx="11"/>
          </p:nvPr>
        </p:nvSpPr>
        <p:spPr>
          <a:xfrm>
            <a:off x="838200" y="6356350"/>
            <a:ext cx="10515600" cy="365125"/>
          </a:xfrm>
        </p:spPr>
        <p:txBody>
          <a:bodyPr/>
          <a:lstStyle/>
          <a:p>
            <a:pPr algn="l"/>
            <a:r>
              <a:rPr lang="en-US" dirty="0" err="1"/>
              <a:t>Sugi</a:t>
            </a:r>
            <a:r>
              <a:rPr lang="en-US" dirty="0"/>
              <a:t> MD, </a:t>
            </a:r>
            <a:r>
              <a:rPr lang="en-US" dirty="0" err="1"/>
              <a:t>Penna</a:t>
            </a:r>
            <a:r>
              <a:rPr lang="en-US" dirty="0"/>
              <a:t> R, </a:t>
            </a:r>
            <a:r>
              <a:rPr lang="en-US" dirty="0" err="1"/>
              <a:t>Jha</a:t>
            </a:r>
            <a:r>
              <a:rPr lang="en-US" dirty="0"/>
              <a:t> P et al (2021) Müllerian duct anomalies: role in</a:t>
            </a:r>
            <a:r>
              <a:rPr lang="fa-IR" dirty="0"/>
              <a:t> </a:t>
            </a:r>
            <a:r>
              <a:rPr lang="en-US" dirty="0"/>
              <a:t>fertility and pregnancy. </a:t>
            </a:r>
            <a:r>
              <a:rPr lang="en-US" dirty="0" err="1"/>
              <a:t>Radiographics</a:t>
            </a:r>
            <a:r>
              <a:rPr lang="en-US" dirty="0"/>
              <a:t> 41:1857–1875</a:t>
            </a:r>
            <a:endParaRPr lang="fa-IR" dirty="0"/>
          </a:p>
          <a:p>
            <a:pPr algn="l"/>
            <a:r>
              <a:rPr lang="en-US" dirty="0"/>
              <a:t>Practice Committee of the American Society for Reproductive Medicine</a:t>
            </a:r>
            <a:r>
              <a:rPr lang="fa-IR" dirty="0"/>
              <a:t> </a:t>
            </a:r>
            <a:r>
              <a:rPr lang="en-US" dirty="0"/>
              <a:t>(2016) Uterine septum: a guideline. </a:t>
            </a:r>
            <a:r>
              <a:rPr lang="en-US" dirty="0" err="1"/>
              <a:t>Fertil</a:t>
            </a:r>
            <a:r>
              <a:rPr lang="en-US" dirty="0"/>
              <a:t> </a:t>
            </a:r>
            <a:r>
              <a:rPr lang="en-US" dirty="0" err="1"/>
              <a:t>Steril</a:t>
            </a:r>
            <a:r>
              <a:rPr lang="en-US" dirty="0"/>
              <a:t> 106:530–540</a:t>
            </a:r>
          </a:p>
        </p:txBody>
      </p:sp>
    </p:spTree>
    <p:extLst>
      <p:ext uri="{BB962C8B-B14F-4D97-AF65-F5344CB8AC3E}">
        <p14:creationId xmlns:p14="http://schemas.microsoft.com/office/powerpoint/2010/main" val="1244613310"/>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MRI</a:t>
            </a:r>
            <a:endParaRPr lang="en-US" dirty="0"/>
          </a:p>
        </p:txBody>
      </p:sp>
      <p:sp>
        <p:nvSpPr>
          <p:cNvPr id="3" name="Content Placeholder 2"/>
          <p:cNvSpPr>
            <a:spLocks noGrp="1"/>
          </p:cNvSpPr>
          <p:nvPr>
            <p:ph idx="1"/>
          </p:nvPr>
        </p:nvSpPr>
        <p:spPr/>
        <p:txBody>
          <a:bodyPr>
            <a:normAutofit/>
          </a:bodyPr>
          <a:lstStyle/>
          <a:p>
            <a:r>
              <a:rPr lang="en-US" dirty="0"/>
              <a:t>internal indentation ≥ 1 cm to ≤ 1.5 cm is considered a “gray zone” according to ASRM criteria </a:t>
            </a:r>
          </a:p>
          <a:p>
            <a:r>
              <a:rPr lang="en-US" dirty="0" smtClean="0"/>
              <a:t>  </a:t>
            </a:r>
            <a:r>
              <a:rPr lang="en-US" dirty="0">
                <a:solidFill>
                  <a:srgbClr val="FF0000"/>
                </a:solidFill>
              </a:rPr>
              <a:t>partial</a:t>
            </a:r>
            <a:r>
              <a:rPr lang="en-US" dirty="0"/>
              <a:t> (not reaching up to the internal </a:t>
            </a:r>
            <a:r>
              <a:rPr lang="en-US" dirty="0" err="1" smtClean="0"/>
              <a:t>os</a:t>
            </a:r>
            <a:r>
              <a:rPr lang="en-US" dirty="0" smtClean="0"/>
              <a:t>)</a:t>
            </a:r>
          </a:p>
          <a:p>
            <a:r>
              <a:rPr lang="en-US" dirty="0" smtClean="0">
                <a:solidFill>
                  <a:srgbClr val="FF0000"/>
                </a:solidFill>
              </a:rPr>
              <a:t>complete</a:t>
            </a:r>
            <a:r>
              <a:rPr lang="en-US" dirty="0" smtClean="0"/>
              <a:t> </a:t>
            </a:r>
            <a:r>
              <a:rPr lang="en-US" dirty="0"/>
              <a:t>(reaching up to the internal </a:t>
            </a:r>
            <a:r>
              <a:rPr lang="en-US" dirty="0" err="1"/>
              <a:t>os</a:t>
            </a:r>
            <a:r>
              <a:rPr lang="en-US" dirty="0"/>
              <a:t>) </a:t>
            </a:r>
          </a:p>
          <a:p>
            <a:r>
              <a:rPr lang="en-US" dirty="0" smtClean="0"/>
              <a:t>also </a:t>
            </a:r>
            <a:r>
              <a:rPr lang="en-US" dirty="0"/>
              <a:t>extend into the cervix or vagina</a:t>
            </a:r>
            <a:r>
              <a:rPr lang="en-US" dirty="0" smtClean="0"/>
              <a:t>.</a:t>
            </a:r>
          </a:p>
          <a:p>
            <a:r>
              <a:rPr lang="en-US" dirty="0" smtClean="0"/>
              <a:t> </a:t>
            </a:r>
            <a:r>
              <a:rPr lang="en-US" dirty="0"/>
              <a:t>In a complete septate uterus with a septate cervix, the </a:t>
            </a:r>
            <a:r>
              <a:rPr lang="en-US" dirty="0" err="1"/>
              <a:t>intercervical</a:t>
            </a:r>
            <a:r>
              <a:rPr lang="en-US" dirty="0"/>
              <a:t> distance is approximately 5.43 mm </a:t>
            </a:r>
          </a:p>
          <a:p>
            <a:r>
              <a:rPr lang="en-US" dirty="0" smtClean="0"/>
              <a:t>Rarely</a:t>
            </a:r>
            <a:r>
              <a:rPr lang="en-US" dirty="0"/>
              <a:t>, true cervical duplication can also be seen.</a:t>
            </a:r>
          </a:p>
        </p:txBody>
      </p:sp>
      <p:sp>
        <p:nvSpPr>
          <p:cNvPr id="4" name="Footer Placeholder 3"/>
          <p:cNvSpPr>
            <a:spLocks noGrp="1"/>
          </p:cNvSpPr>
          <p:nvPr>
            <p:ph type="ftr" sz="quarter" idx="11"/>
          </p:nvPr>
        </p:nvSpPr>
        <p:spPr>
          <a:xfrm>
            <a:off x="838200" y="6356350"/>
            <a:ext cx="10515600" cy="365125"/>
          </a:xfrm>
        </p:spPr>
        <p:txBody>
          <a:bodyPr/>
          <a:lstStyle/>
          <a:p>
            <a:pPr algn="l"/>
            <a:r>
              <a:rPr lang="en-US" dirty="0" err="1"/>
              <a:t>Sugi</a:t>
            </a:r>
            <a:r>
              <a:rPr lang="en-US" dirty="0"/>
              <a:t> MD, </a:t>
            </a:r>
            <a:r>
              <a:rPr lang="en-US" dirty="0" err="1"/>
              <a:t>Penna</a:t>
            </a:r>
            <a:r>
              <a:rPr lang="en-US" dirty="0"/>
              <a:t> R, </a:t>
            </a:r>
            <a:r>
              <a:rPr lang="en-US" dirty="0" err="1"/>
              <a:t>Jha</a:t>
            </a:r>
            <a:r>
              <a:rPr lang="en-US" dirty="0"/>
              <a:t> P et al (2021) Müllerian duct anomalies: role in</a:t>
            </a:r>
            <a:r>
              <a:rPr lang="fa-IR" dirty="0"/>
              <a:t> </a:t>
            </a:r>
            <a:r>
              <a:rPr lang="en-US" dirty="0"/>
              <a:t>fertility and pregnancy. </a:t>
            </a:r>
            <a:r>
              <a:rPr lang="en-US" dirty="0" err="1"/>
              <a:t>Radiographics</a:t>
            </a:r>
            <a:r>
              <a:rPr lang="en-US" dirty="0"/>
              <a:t> 41:1857–1875</a:t>
            </a:r>
            <a:endParaRPr lang="fa-IR" dirty="0"/>
          </a:p>
          <a:p>
            <a:pPr algn="l"/>
            <a:r>
              <a:rPr lang="en-US" dirty="0"/>
              <a:t>Practice Committee of the American Society for Reproductive Medicine</a:t>
            </a:r>
            <a:r>
              <a:rPr lang="fa-IR" dirty="0"/>
              <a:t> </a:t>
            </a:r>
            <a:r>
              <a:rPr lang="en-US" dirty="0"/>
              <a:t>(2016) Uterine septum: a guideline. </a:t>
            </a:r>
            <a:r>
              <a:rPr lang="en-US" dirty="0" err="1"/>
              <a:t>Fertil</a:t>
            </a:r>
            <a:r>
              <a:rPr lang="en-US" dirty="0"/>
              <a:t> </a:t>
            </a:r>
            <a:r>
              <a:rPr lang="en-US" dirty="0" err="1"/>
              <a:t>Steril</a:t>
            </a:r>
            <a:r>
              <a:rPr lang="en-US" dirty="0"/>
              <a:t> 106:530–540</a:t>
            </a:r>
          </a:p>
        </p:txBody>
      </p:sp>
    </p:spTree>
    <p:extLst>
      <p:ext uri="{BB962C8B-B14F-4D97-AF65-F5344CB8AC3E}">
        <p14:creationId xmlns:p14="http://schemas.microsoft.com/office/powerpoint/2010/main" val="1345556062"/>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0891" y="365125"/>
            <a:ext cx="10752909" cy="1894749"/>
          </a:xfrm>
        </p:spPr>
        <p:txBody>
          <a:bodyPr>
            <a:normAutofit/>
          </a:bodyPr>
          <a:lstStyle/>
          <a:p>
            <a:r>
              <a:rPr lang="en-US" sz="1600" dirty="0"/>
              <a:t>Complete septate uterus with obstructed </a:t>
            </a:r>
            <a:r>
              <a:rPr lang="en-US" sz="1600" dirty="0" err="1"/>
              <a:t>hemivagina</a:t>
            </a:r>
            <a:r>
              <a:rPr lang="en-US" sz="1600" dirty="0"/>
              <a:t> and ipsilateral renal agenesis. T2 weighted coronal and T1 weighted axial MR images (a, b) in a twenty-one-year-old female patient demonstrate two endometrial cavities separated by a septum (arrow) extending into the cervix and vagina, the right </a:t>
            </a:r>
            <a:r>
              <a:rPr lang="en-US" sz="1600" dirty="0" err="1"/>
              <a:t>hemivagina</a:t>
            </a:r>
            <a:r>
              <a:rPr lang="en-US" sz="1600" dirty="0"/>
              <a:t> is distended with T2 </a:t>
            </a:r>
            <a:r>
              <a:rPr lang="en-US" sz="1600" dirty="0" err="1"/>
              <a:t>hyperintense</a:t>
            </a:r>
            <a:r>
              <a:rPr lang="en-US" sz="1600" dirty="0"/>
              <a:t> (black asterisk in a) and mild T1 </a:t>
            </a:r>
            <a:r>
              <a:rPr lang="en-US" sz="1600" dirty="0" err="1"/>
              <a:t>hyperintense</a:t>
            </a:r>
            <a:r>
              <a:rPr lang="en-US" sz="1600" dirty="0"/>
              <a:t> contents (white asterisk in b) suggesting blood products. To advantage, T2 weighted axial MR image (c) depicts the two vaginal canals separated by a longitudinal septum (short arrow) with layering of blood products as dependent </a:t>
            </a:r>
            <a:r>
              <a:rPr lang="en-US" sz="1600" dirty="0" err="1"/>
              <a:t>hypointense</a:t>
            </a:r>
            <a:r>
              <a:rPr lang="en-US" sz="1600" dirty="0"/>
              <a:t> and upper </a:t>
            </a:r>
            <a:r>
              <a:rPr lang="en-US" sz="1600" dirty="0" err="1"/>
              <a:t>hyperintense</a:t>
            </a:r>
            <a:r>
              <a:rPr lang="en-US" sz="1600" dirty="0"/>
              <a:t> contents (arrowhead) in distended right </a:t>
            </a:r>
            <a:r>
              <a:rPr lang="en-US" sz="1600" dirty="0" err="1"/>
              <a:t>hemivagina</a:t>
            </a:r>
            <a:r>
              <a:rPr lang="en-US" sz="1600" dirty="0"/>
              <a:t>. T2 weighted coronal MR image of the upper abdomen (d) reveals the absence of the right kidney</a:t>
            </a:r>
          </a:p>
        </p:txBody>
      </p:sp>
      <p:sp>
        <p:nvSpPr>
          <p:cNvPr id="4" name="Footer Placeholder 3"/>
          <p:cNvSpPr>
            <a:spLocks noGrp="1"/>
          </p:cNvSpPr>
          <p:nvPr>
            <p:ph type="ftr" sz="quarter" idx="11"/>
          </p:nvPr>
        </p:nvSpPr>
        <p:spPr>
          <a:xfrm>
            <a:off x="4110866" y="6289889"/>
            <a:ext cx="4114800" cy="365125"/>
          </a:xfrm>
        </p:spPr>
        <p:txBody>
          <a:bodyPr/>
          <a:lstStyle/>
          <a:p>
            <a:r>
              <a:rPr lang="en-US" dirty="0"/>
              <a:t>Dixit et al. Insights into Imaging (2025)</a:t>
            </a:r>
            <a:br>
              <a:rPr lang="en-US" dirty="0"/>
            </a:br>
            <a:endParaRPr lang="en-US" dirty="0"/>
          </a:p>
          <a:p>
            <a:endParaRPr lang="en-US" dirty="0"/>
          </a:p>
        </p:txBody>
      </p:sp>
      <p:pic>
        <p:nvPicPr>
          <p:cNvPr id="6" name="Picture 5"/>
          <p:cNvPicPr>
            <a:picLocks noChangeAspect="1"/>
          </p:cNvPicPr>
          <p:nvPr/>
        </p:nvPicPr>
        <p:blipFill>
          <a:blip r:embed="rId2"/>
          <a:stretch>
            <a:fillRect/>
          </a:stretch>
        </p:blipFill>
        <p:spPr>
          <a:xfrm>
            <a:off x="733859" y="2842940"/>
            <a:ext cx="10868815" cy="2708774"/>
          </a:xfrm>
          <a:prstGeom prst="rect">
            <a:avLst/>
          </a:prstGeom>
        </p:spPr>
      </p:pic>
    </p:spTree>
    <p:extLst>
      <p:ext uri="{BB962C8B-B14F-4D97-AF65-F5344CB8AC3E}">
        <p14:creationId xmlns:p14="http://schemas.microsoft.com/office/powerpoint/2010/main" val="50975584"/>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1800" dirty="0"/>
              <a:t>Partial septate uterus. Axial T2 weighted MR image of a twenty-six-old year female patient with recurrent first-trimester pregnancy loss demonstrates a straight external fundal contour (black arrowheads) with internal indentation greater than 1.5 cm (double-headed arrow) from the </a:t>
            </a:r>
            <a:r>
              <a:rPr lang="en-US" sz="1800" dirty="0" err="1"/>
              <a:t>interostial</a:t>
            </a:r>
            <a:r>
              <a:rPr lang="en-US" sz="1800" dirty="0"/>
              <a:t> line (dashed line). The upper part of the septum is isointense to the adjacent myometrium suggesting the muscular septum does not reach up to the internal </a:t>
            </a:r>
            <a:r>
              <a:rPr lang="en-US" sz="1800" dirty="0" err="1"/>
              <a:t>os</a:t>
            </a:r>
            <a:r>
              <a:rPr lang="en-US" sz="1800" dirty="0"/>
              <a:t>. Note made of a </a:t>
            </a:r>
            <a:r>
              <a:rPr lang="en-US" sz="1800" dirty="0" err="1"/>
              <a:t>tubo</a:t>
            </a:r>
            <a:r>
              <a:rPr lang="en-US" sz="1800" dirty="0"/>
              <a:t>-ovarian hemorrhagic mass in the left adnexa </a:t>
            </a:r>
          </a:p>
        </p:txBody>
      </p:sp>
      <p:pic>
        <p:nvPicPr>
          <p:cNvPr id="5" name="Content Placeholder 4"/>
          <p:cNvPicPr>
            <a:picLocks noGrp="1" noChangeAspect="1"/>
          </p:cNvPicPr>
          <p:nvPr>
            <p:ph idx="1"/>
          </p:nvPr>
        </p:nvPicPr>
        <p:blipFill>
          <a:blip r:embed="rId2"/>
          <a:stretch>
            <a:fillRect/>
          </a:stretch>
        </p:blipFill>
        <p:spPr>
          <a:xfrm>
            <a:off x="3409406" y="2096565"/>
            <a:ext cx="4447222" cy="3635121"/>
          </a:xfrm>
          <a:prstGeom prst="rect">
            <a:avLst/>
          </a:prstGeom>
        </p:spPr>
      </p:pic>
      <p:sp>
        <p:nvSpPr>
          <p:cNvPr id="4" name="Footer Placeholder 3"/>
          <p:cNvSpPr>
            <a:spLocks noGrp="1"/>
          </p:cNvSpPr>
          <p:nvPr>
            <p:ph type="ftr" sz="quarter" idx="11"/>
          </p:nvPr>
        </p:nvSpPr>
        <p:spPr/>
        <p:txBody>
          <a:bodyPr/>
          <a:lstStyle/>
          <a:p>
            <a:r>
              <a:rPr lang="en-US" dirty="0"/>
              <a:t>Dixit et al. Insights into Imaging (2025)</a:t>
            </a:r>
            <a:br>
              <a:rPr lang="en-US" dirty="0"/>
            </a:br>
            <a:endParaRPr lang="en-US" dirty="0"/>
          </a:p>
          <a:p>
            <a:endParaRPr lang="en-US" dirty="0"/>
          </a:p>
        </p:txBody>
      </p:sp>
    </p:spTree>
    <p:extLst>
      <p:ext uri="{BB962C8B-B14F-4D97-AF65-F5344CB8AC3E}">
        <p14:creationId xmlns:p14="http://schemas.microsoft.com/office/powerpoint/2010/main" val="4153505142"/>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838200" y="133993"/>
            <a:ext cx="10515600" cy="1325563"/>
          </a:xfrm>
        </p:spPr>
        <p:txBody>
          <a:bodyPr/>
          <a:lstStyle/>
          <a:p>
            <a:r>
              <a:rPr lang="en-US" dirty="0" err="1" smtClean="0"/>
              <a:t>Hystroscopy</a:t>
            </a:r>
            <a:endParaRPr lang="en-US" dirty="0"/>
          </a:p>
        </p:txBody>
      </p:sp>
      <p:pic>
        <p:nvPicPr>
          <p:cNvPr id="9" name="Content Placeholder 8"/>
          <p:cNvPicPr>
            <a:picLocks noGrp="1" noChangeAspect="1"/>
          </p:cNvPicPr>
          <p:nvPr>
            <p:ph sz="half" idx="1"/>
          </p:nvPr>
        </p:nvPicPr>
        <p:blipFill>
          <a:blip r:embed="rId2"/>
          <a:stretch>
            <a:fillRect/>
          </a:stretch>
        </p:blipFill>
        <p:spPr>
          <a:xfrm>
            <a:off x="838200" y="1238067"/>
            <a:ext cx="4449274" cy="4267200"/>
          </a:xfrm>
          <a:prstGeom prst="rect">
            <a:avLst/>
          </a:prstGeom>
        </p:spPr>
      </p:pic>
      <p:pic>
        <p:nvPicPr>
          <p:cNvPr id="12" name="Content Placeholder 11"/>
          <p:cNvPicPr>
            <a:picLocks noGrp="1" noChangeAspect="1"/>
          </p:cNvPicPr>
          <p:nvPr>
            <p:ph sz="half" idx="2"/>
          </p:nvPr>
        </p:nvPicPr>
        <p:blipFill>
          <a:blip r:embed="rId3"/>
          <a:stretch>
            <a:fillRect/>
          </a:stretch>
        </p:blipFill>
        <p:spPr>
          <a:xfrm>
            <a:off x="6031857" y="1238068"/>
            <a:ext cx="5029199" cy="4267199"/>
          </a:xfrm>
          <a:prstGeom prst="rect">
            <a:avLst/>
          </a:prstGeom>
        </p:spPr>
      </p:pic>
      <p:sp>
        <p:nvSpPr>
          <p:cNvPr id="13" name="Rectangle 12"/>
          <p:cNvSpPr/>
          <p:nvPr/>
        </p:nvSpPr>
        <p:spPr>
          <a:xfrm>
            <a:off x="1246925" y="5946559"/>
            <a:ext cx="2826415" cy="369332"/>
          </a:xfrm>
          <a:prstGeom prst="rect">
            <a:avLst/>
          </a:prstGeom>
        </p:spPr>
        <p:txBody>
          <a:bodyPr wrap="none">
            <a:spAutoFit/>
          </a:bodyPr>
          <a:lstStyle/>
          <a:p>
            <a:r>
              <a:rPr lang="en-US" dirty="0">
                <a:latin typeface="VvhdwnTrhpbtKkrwvdTimesLTStd-Roman"/>
              </a:rPr>
              <a:t>Complete uterine septum.</a:t>
            </a:r>
            <a:endParaRPr lang="en-US" dirty="0"/>
          </a:p>
        </p:txBody>
      </p:sp>
      <p:sp>
        <p:nvSpPr>
          <p:cNvPr id="14" name="Rectangle 13"/>
          <p:cNvSpPr/>
          <p:nvPr/>
        </p:nvSpPr>
        <p:spPr>
          <a:xfrm>
            <a:off x="7290656" y="5946559"/>
            <a:ext cx="2428870" cy="369332"/>
          </a:xfrm>
          <a:prstGeom prst="rect">
            <a:avLst/>
          </a:prstGeom>
        </p:spPr>
        <p:txBody>
          <a:bodyPr wrap="none">
            <a:spAutoFit/>
          </a:bodyPr>
          <a:lstStyle/>
          <a:p>
            <a:r>
              <a:rPr lang="en-US" dirty="0">
                <a:latin typeface="VvhdwnTrhpbtKkrwvdTimesLTStd-Roman"/>
              </a:rPr>
              <a:t>Partial uterine septum</a:t>
            </a:r>
            <a:endParaRPr lang="en-US" dirty="0"/>
          </a:p>
        </p:txBody>
      </p:sp>
    </p:spTree>
    <p:extLst>
      <p:ext uri="{BB962C8B-B14F-4D97-AF65-F5344CB8AC3E}">
        <p14:creationId xmlns:p14="http://schemas.microsoft.com/office/powerpoint/2010/main" val="700603074"/>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Grp="1" noChangeAspect="1"/>
          </p:cNvPicPr>
          <p:nvPr>
            <p:ph idx="1"/>
          </p:nvPr>
        </p:nvPicPr>
        <p:blipFill>
          <a:blip r:embed="rId2"/>
          <a:stretch>
            <a:fillRect/>
          </a:stretch>
        </p:blipFill>
        <p:spPr>
          <a:xfrm>
            <a:off x="1672610" y="1211149"/>
            <a:ext cx="8846780" cy="3687423"/>
          </a:xfrm>
          <a:prstGeom prst="rect">
            <a:avLst/>
          </a:prstGeom>
        </p:spPr>
      </p:pic>
      <p:sp>
        <p:nvSpPr>
          <p:cNvPr id="5" name="Footer Placeholder 4"/>
          <p:cNvSpPr>
            <a:spLocks noGrp="1"/>
          </p:cNvSpPr>
          <p:nvPr>
            <p:ph type="ftr" sz="quarter" idx="11"/>
          </p:nvPr>
        </p:nvSpPr>
        <p:spPr>
          <a:xfrm>
            <a:off x="3162300" y="6147345"/>
            <a:ext cx="5867400" cy="365125"/>
          </a:xfrm>
        </p:spPr>
        <p:txBody>
          <a:bodyPr/>
          <a:lstStyle/>
          <a:p>
            <a:r>
              <a:rPr lang="en-US" dirty="0"/>
              <a:t>Fernando Bonilla-</a:t>
            </a:r>
            <a:r>
              <a:rPr lang="en-US" dirty="0" err="1"/>
              <a:t>Musoles</a:t>
            </a:r>
            <a:r>
              <a:rPr lang="en-US" dirty="0"/>
              <a:t> et </a:t>
            </a:r>
            <a:r>
              <a:rPr lang="en-US" dirty="0" err="1"/>
              <a:t>al.Donald</a:t>
            </a:r>
            <a:r>
              <a:rPr lang="en-US" dirty="0"/>
              <a:t> School Journal of ultrasound in OB &amp; GYN.2015</a:t>
            </a:r>
          </a:p>
          <a:p>
            <a:endParaRPr lang="en-US" dirty="0"/>
          </a:p>
          <a:p>
            <a:endParaRPr lang="en-US" dirty="0"/>
          </a:p>
        </p:txBody>
      </p:sp>
    </p:spTree>
    <p:extLst>
      <p:ext uri="{BB962C8B-B14F-4D97-AF65-F5344CB8AC3E}">
        <p14:creationId xmlns:p14="http://schemas.microsoft.com/office/powerpoint/2010/main" val="2756448659"/>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1600" dirty="0"/>
              <a:t>25-year-old female with septate uterus: a Sagittal, transvaginal sonogram showing measurement of the </a:t>
            </a:r>
            <a:r>
              <a:rPr lang="en-US" sz="1600" dirty="0" err="1"/>
              <a:t>myometrial</a:t>
            </a:r>
            <a:r>
              <a:rPr lang="en-US" sz="1600" dirty="0"/>
              <a:t> septum (curved arrow) and inter-</a:t>
            </a:r>
            <a:r>
              <a:rPr lang="en-US" sz="1600" dirty="0" err="1"/>
              <a:t>cornual</a:t>
            </a:r>
            <a:r>
              <a:rPr lang="en-US" sz="1600" dirty="0"/>
              <a:t> distance (arrow) in septate uterus. b SIS was performed for better evaluation. Axial SIS image shows the exact thickness of </a:t>
            </a:r>
            <a:r>
              <a:rPr lang="en-US" sz="1600" dirty="0" err="1"/>
              <a:t>myometrial</a:t>
            </a:r>
            <a:r>
              <a:rPr lang="en-US" sz="1600" dirty="0"/>
              <a:t> septum (arrow). c Coronal SIS image shows the </a:t>
            </a:r>
            <a:r>
              <a:rPr lang="en-US" sz="1800" dirty="0"/>
              <a:t>exact length of the </a:t>
            </a:r>
            <a:r>
              <a:rPr lang="en-US" sz="1800" dirty="0" err="1"/>
              <a:t>myometrial</a:t>
            </a:r>
            <a:r>
              <a:rPr lang="en-US" sz="1800" dirty="0"/>
              <a:t> septum measured from the level of uterine fundus (calipers and arrow). d SIS imaging performed in same patient demonstrates adequate resection of the septum</a:t>
            </a:r>
            <a:br>
              <a:rPr lang="en-US" sz="1800" dirty="0"/>
            </a:br>
            <a:endParaRPr lang="en-US" sz="800" dirty="0"/>
          </a:p>
        </p:txBody>
      </p:sp>
      <p:pic>
        <p:nvPicPr>
          <p:cNvPr id="5" name="Content Placeholder 4"/>
          <p:cNvPicPr>
            <a:picLocks noGrp="1" noChangeAspect="1"/>
          </p:cNvPicPr>
          <p:nvPr>
            <p:ph idx="1"/>
          </p:nvPr>
        </p:nvPicPr>
        <p:blipFill>
          <a:blip r:embed="rId2"/>
          <a:stretch>
            <a:fillRect/>
          </a:stretch>
        </p:blipFill>
        <p:spPr>
          <a:xfrm>
            <a:off x="197848" y="1828799"/>
            <a:ext cx="5379114" cy="2754397"/>
          </a:xfrm>
          <a:prstGeom prst="rect">
            <a:avLst/>
          </a:prstGeom>
        </p:spPr>
      </p:pic>
      <p:pic>
        <p:nvPicPr>
          <p:cNvPr id="6" name="Picture 5"/>
          <p:cNvPicPr>
            <a:picLocks noChangeAspect="1"/>
          </p:cNvPicPr>
          <p:nvPr/>
        </p:nvPicPr>
        <p:blipFill>
          <a:blip r:embed="rId3"/>
          <a:stretch>
            <a:fillRect/>
          </a:stretch>
        </p:blipFill>
        <p:spPr>
          <a:xfrm>
            <a:off x="5576962" y="1759743"/>
            <a:ext cx="5512718" cy="2892507"/>
          </a:xfrm>
          <a:prstGeom prst="rect">
            <a:avLst/>
          </a:prstGeom>
        </p:spPr>
      </p:pic>
    </p:spTree>
    <p:extLst>
      <p:ext uri="{BB962C8B-B14F-4D97-AF65-F5344CB8AC3E}">
        <p14:creationId xmlns:p14="http://schemas.microsoft.com/office/powerpoint/2010/main" val="297004707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Clinical importance and management</a:t>
            </a:r>
          </a:p>
        </p:txBody>
      </p:sp>
      <p:sp>
        <p:nvSpPr>
          <p:cNvPr id="3" name="Content Placeholder 2"/>
          <p:cNvSpPr>
            <a:spLocks noGrp="1"/>
          </p:cNvSpPr>
          <p:nvPr>
            <p:ph idx="1"/>
          </p:nvPr>
        </p:nvSpPr>
        <p:spPr/>
        <p:txBody>
          <a:bodyPr/>
          <a:lstStyle/>
          <a:p>
            <a:r>
              <a:rPr lang="en-US" dirty="0" smtClean="0"/>
              <a:t>The </a:t>
            </a:r>
            <a:r>
              <a:rPr lang="en-US" dirty="0"/>
              <a:t>clinical presentation depends on the type of </a:t>
            </a:r>
            <a:r>
              <a:rPr lang="en-US" dirty="0" smtClean="0"/>
              <a:t>septum</a:t>
            </a:r>
          </a:p>
          <a:p>
            <a:r>
              <a:rPr lang="en-US" dirty="0" smtClean="0"/>
              <a:t> </a:t>
            </a:r>
            <a:r>
              <a:rPr lang="en-US" dirty="0"/>
              <a:t>muscular septum is more vascular and predominantly presents with changes in uterine motility resulting in preterm delivery or miscarriage. </a:t>
            </a:r>
            <a:endParaRPr lang="en-US" dirty="0" smtClean="0"/>
          </a:p>
          <a:p>
            <a:r>
              <a:rPr lang="en-US" dirty="0" smtClean="0"/>
              <a:t>The </a:t>
            </a:r>
            <a:r>
              <a:rPr lang="en-US" dirty="0"/>
              <a:t>fibrous septum is less vascular and interferes with implantation </a:t>
            </a:r>
          </a:p>
          <a:p>
            <a:r>
              <a:rPr lang="en-US" dirty="0" smtClean="0"/>
              <a:t>It </a:t>
            </a:r>
            <a:r>
              <a:rPr lang="en-US" dirty="0"/>
              <a:t>should be distinguished from </a:t>
            </a:r>
            <a:r>
              <a:rPr lang="en-US" dirty="0" err="1"/>
              <a:t>Ashermann</a:t>
            </a:r>
            <a:r>
              <a:rPr lang="en-US" dirty="0"/>
              <a:t> syndrome where multiple T2 </a:t>
            </a:r>
            <a:r>
              <a:rPr lang="en-US" dirty="0" err="1"/>
              <a:t>hypointense</a:t>
            </a:r>
            <a:r>
              <a:rPr lang="en-US" dirty="0"/>
              <a:t> intrauterine </a:t>
            </a:r>
            <a:r>
              <a:rPr lang="en-US" dirty="0" err="1"/>
              <a:t>synechiae</a:t>
            </a:r>
            <a:r>
              <a:rPr lang="en-US" dirty="0"/>
              <a:t> are seen. </a:t>
            </a:r>
          </a:p>
        </p:txBody>
      </p:sp>
      <p:sp>
        <p:nvSpPr>
          <p:cNvPr id="4" name="Footer Placeholder 3"/>
          <p:cNvSpPr>
            <a:spLocks noGrp="1"/>
          </p:cNvSpPr>
          <p:nvPr>
            <p:ph type="ftr" sz="quarter" idx="11"/>
          </p:nvPr>
        </p:nvSpPr>
        <p:spPr>
          <a:xfrm>
            <a:off x="838200" y="6356350"/>
            <a:ext cx="10515600" cy="365125"/>
          </a:xfrm>
        </p:spPr>
        <p:txBody>
          <a:bodyPr/>
          <a:lstStyle/>
          <a:p>
            <a:pPr algn="l"/>
            <a:r>
              <a:rPr lang="en-US" dirty="0" err="1"/>
              <a:t>Sugi</a:t>
            </a:r>
            <a:r>
              <a:rPr lang="en-US" dirty="0"/>
              <a:t> MD, </a:t>
            </a:r>
            <a:r>
              <a:rPr lang="en-US" dirty="0" err="1"/>
              <a:t>Penna</a:t>
            </a:r>
            <a:r>
              <a:rPr lang="en-US" dirty="0"/>
              <a:t> R, </a:t>
            </a:r>
            <a:r>
              <a:rPr lang="en-US" dirty="0" err="1"/>
              <a:t>Jha</a:t>
            </a:r>
            <a:r>
              <a:rPr lang="en-US" dirty="0"/>
              <a:t> P et al (2021) Müllerian duct anomalies: role in</a:t>
            </a:r>
            <a:r>
              <a:rPr lang="fa-IR" dirty="0"/>
              <a:t> </a:t>
            </a:r>
            <a:r>
              <a:rPr lang="en-US" dirty="0"/>
              <a:t>fertility and pregnancy. </a:t>
            </a:r>
            <a:r>
              <a:rPr lang="en-US" dirty="0" err="1"/>
              <a:t>Radiographics</a:t>
            </a:r>
            <a:r>
              <a:rPr lang="en-US" dirty="0"/>
              <a:t> 41:1857–1875</a:t>
            </a:r>
            <a:endParaRPr lang="fa-IR" dirty="0"/>
          </a:p>
          <a:p>
            <a:pPr algn="l"/>
            <a:r>
              <a:rPr lang="en-US" dirty="0"/>
              <a:t>Practice Committee of the American Society for Reproductive Medicine</a:t>
            </a:r>
            <a:r>
              <a:rPr lang="fa-IR" dirty="0"/>
              <a:t> </a:t>
            </a:r>
            <a:r>
              <a:rPr lang="en-US" dirty="0"/>
              <a:t>(2016) Uterine septum: a guideline. </a:t>
            </a:r>
            <a:r>
              <a:rPr lang="en-US" dirty="0" err="1"/>
              <a:t>Fertil</a:t>
            </a:r>
            <a:r>
              <a:rPr lang="en-US" dirty="0"/>
              <a:t> </a:t>
            </a:r>
            <a:r>
              <a:rPr lang="en-US" dirty="0" err="1"/>
              <a:t>Steril</a:t>
            </a:r>
            <a:r>
              <a:rPr lang="en-US" dirty="0"/>
              <a:t> 106:530–540</a:t>
            </a:r>
          </a:p>
          <a:p>
            <a:pPr algn="l"/>
            <a:endParaRPr lang="en-US" dirty="0"/>
          </a:p>
        </p:txBody>
      </p:sp>
    </p:spTree>
    <p:extLst>
      <p:ext uri="{BB962C8B-B14F-4D97-AF65-F5344CB8AC3E}">
        <p14:creationId xmlns:p14="http://schemas.microsoft.com/office/powerpoint/2010/main" val="774672825"/>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Clinical importance</a:t>
            </a:r>
          </a:p>
        </p:txBody>
      </p:sp>
      <p:sp>
        <p:nvSpPr>
          <p:cNvPr id="3" name="Content Placeholder 2"/>
          <p:cNvSpPr>
            <a:spLocks noGrp="1"/>
          </p:cNvSpPr>
          <p:nvPr>
            <p:ph idx="1"/>
          </p:nvPr>
        </p:nvSpPr>
        <p:spPr/>
        <p:txBody>
          <a:bodyPr/>
          <a:lstStyle/>
          <a:p>
            <a:r>
              <a:rPr lang="en-US" dirty="0"/>
              <a:t>high rates of both first and second-trimester </a:t>
            </a:r>
            <a:r>
              <a:rPr lang="en-US" dirty="0" smtClean="0"/>
              <a:t>abortions</a:t>
            </a:r>
          </a:p>
          <a:p>
            <a:r>
              <a:rPr lang="en-US" dirty="0" smtClean="0"/>
              <a:t> </a:t>
            </a:r>
            <a:r>
              <a:rPr lang="en-US" dirty="0"/>
              <a:t>preterm </a:t>
            </a:r>
            <a:r>
              <a:rPr lang="en-US" dirty="0" smtClean="0"/>
              <a:t>deliveries</a:t>
            </a:r>
            <a:endParaRPr lang="en-US" dirty="0"/>
          </a:p>
          <a:p>
            <a:r>
              <a:rPr lang="en-US" dirty="0" smtClean="0"/>
              <a:t> </a:t>
            </a:r>
            <a:r>
              <a:rPr lang="en-US" dirty="0"/>
              <a:t>fetal </a:t>
            </a:r>
            <a:r>
              <a:rPr lang="en-US" dirty="0" err="1"/>
              <a:t>malpresentation</a:t>
            </a:r>
            <a:r>
              <a:rPr lang="en-US" dirty="0"/>
              <a:t>.</a:t>
            </a:r>
          </a:p>
          <a:p>
            <a:r>
              <a:rPr lang="en-US" dirty="0"/>
              <a:t>  no definite direct relationship between the septate uterus and infertility</a:t>
            </a:r>
          </a:p>
          <a:p>
            <a:endParaRPr lang="en-US" dirty="0"/>
          </a:p>
        </p:txBody>
      </p:sp>
      <p:sp>
        <p:nvSpPr>
          <p:cNvPr id="4" name="Footer Placeholder 3"/>
          <p:cNvSpPr>
            <a:spLocks noGrp="1"/>
          </p:cNvSpPr>
          <p:nvPr>
            <p:ph type="ftr" sz="quarter" idx="11"/>
          </p:nvPr>
        </p:nvSpPr>
        <p:spPr>
          <a:xfrm>
            <a:off x="838200" y="6356350"/>
            <a:ext cx="10515599" cy="365125"/>
          </a:xfrm>
        </p:spPr>
        <p:txBody>
          <a:bodyPr/>
          <a:lstStyle/>
          <a:p>
            <a:pPr algn="l"/>
            <a:r>
              <a:rPr lang="en-US" dirty="0" err="1"/>
              <a:t>Sugi</a:t>
            </a:r>
            <a:r>
              <a:rPr lang="en-US" dirty="0"/>
              <a:t> MD, </a:t>
            </a:r>
            <a:r>
              <a:rPr lang="en-US" dirty="0" err="1"/>
              <a:t>Penna</a:t>
            </a:r>
            <a:r>
              <a:rPr lang="en-US" dirty="0"/>
              <a:t> R, </a:t>
            </a:r>
            <a:r>
              <a:rPr lang="en-US" dirty="0" err="1"/>
              <a:t>Jha</a:t>
            </a:r>
            <a:r>
              <a:rPr lang="en-US" dirty="0"/>
              <a:t> P et al (2021) Müllerian duct anomalies: role in</a:t>
            </a:r>
            <a:r>
              <a:rPr lang="fa-IR" dirty="0"/>
              <a:t> </a:t>
            </a:r>
            <a:r>
              <a:rPr lang="en-US" dirty="0"/>
              <a:t>fertility and pregnancy. </a:t>
            </a:r>
            <a:r>
              <a:rPr lang="en-US" dirty="0" err="1"/>
              <a:t>Radiographics</a:t>
            </a:r>
            <a:r>
              <a:rPr lang="en-US" dirty="0"/>
              <a:t> 41:1857–1875</a:t>
            </a:r>
            <a:endParaRPr lang="fa-IR" dirty="0"/>
          </a:p>
          <a:p>
            <a:pPr algn="l"/>
            <a:r>
              <a:rPr lang="en-US" dirty="0"/>
              <a:t>Practice Committee of the American Society for Reproductive Medicine</a:t>
            </a:r>
            <a:r>
              <a:rPr lang="fa-IR" dirty="0"/>
              <a:t> </a:t>
            </a:r>
            <a:r>
              <a:rPr lang="en-US" dirty="0"/>
              <a:t>(2016) Uterine septum: a guideline. </a:t>
            </a:r>
            <a:r>
              <a:rPr lang="en-US" dirty="0" err="1"/>
              <a:t>Fertil</a:t>
            </a:r>
            <a:r>
              <a:rPr lang="en-US" dirty="0"/>
              <a:t> </a:t>
            </a:r>
            <a:r>
              <a:rPr lang="en-US" dirty="0" err="1"/>
              <a:t>Steril</a:t>
            </a:r>
            <a:r>
              <a:rPr lang="en-US" dirty="0"/>
              <a:t> 106:530–540</a:t>
            </a:r>
          </a:p>
        </p:txBody>
      </p:sp>
    </p:spTree>
    <p:extLst>
      <p:ext uri="{BB962C8B-B14F-4D97-AF65-F5344CB8AC3E}">
        <p14:creationId xmlns:p14="http://schemas.microsoft.com/office/powerpoint/2010/main" val="305060072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838200" y="809146"/>
            <a:ext cx="10515600" cy="5288806"/>
          </a:xfrm>
          <a:prstGeom prst="rect">
            <a:avLst/>
          </a:prstGeom>
        </p:spPr>
      </p:pic>
    </p:spTree>
    <p:extLst>
      <p:ext uri="{BB962C8B-B14F-4D97-AF65-F5344CB8AC3E}">
        <p14:creationId xmlns:p14="http://schemas.microsoft.com/office/powerpoint/2010/main" val="3684953544"/>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Management</a:t>
            </a:r>
            <a:endParaRPr lang="en-US" dirty="0"/>
          </a:p>
        </p:txBody>
      </p:sp>
      <p:sp>
        <p:nvSpPr>
          <p:cNvPr id="3" name="Content Placeholder 2"/>
          <p:cNvSpPr>
            <a:spLocks noGrp="1"/>
          </p:cNvSpPr>
          <p:nvPr>
            <p:ph idx="1"/>
          </p:nvPr>
        </p:nvSpPr>
        <p:spPr/>
        <p:txBody>
          <a:bodyPr/>
          <a:lstStyle/>
          <a:p>
            <a:r>
              <a:rPr lang="en-US" dirty="0" smtClean="0"/>
              <a:t>Incidentally </a:t>
            </a:r>
            <a:r>
              <a:rPr lang="en-US" dirty="0"/>
              <a:t>diagnosed: treatment </a:t>
            </a:r>
            <a:r>
              <a:rPr lang="en-US" dirty="0" smtClean="0"/>
              <a:t>for incidentally </a:t>
            </a:r>
            <a:r>
              <a:rPr lang="en-US" dirty="0"/>
              <a:t>diagnosed septum in infertile women </a:t>
            </a:r>
            <a:r>
              <a:rPr lang="en-US" dirty="0" smtClean="0"/>
              <a:t>is debatable </a:t>
            </a:r>
            <a:r>
              <a:rPr lang="en-US" dirty="0"/>
              <a:t>and unproven </a:t>
            </a:r>
            <a:endParaRPr lang="en-US" dirty="0" smtClean="0"/>
          </a:p>
          <a:p>
            <a:r>
              <a:rPr lang="en-US" dirty="0"/>
              <a:t>Septum resection is a feasible procedure and can be easily performed by hysteroscopy. During the procedure, the tubal ostia are the surgical landmarks for proper orientation</a:t>
            </a:r>
          </a:p>
        </p:txBody>
      </p:sp>
      <p:sp>
        <p:nvSpPr>
          <p:cNvPr id="4" name="Footer Placeholder 3"/>
          <p:cNvSpPr>
            <a:spLocks noGrp="1"/>
          </p:cNvSpPr>
          <p:nvPr>
            <p:ph type="ftr" sz="quarter" idx="11"/>
          </p:nvPr>
        </p:nvSpPr>
        <p:spPr>
          <a:xfrm>
            <a:off x="838200" y="6356350"/>
            <a:ext cx="10515600" cy="365125"/>
          </a:xfrm>
        </p:spPr>
        <p:txBody>
          <a:bodyPr/>
          <a:lstStyle/>
          <a:p>
            <a:pPr algn="l"/>
            <a:r>
              <a:rPr lang="en-US" dirty="0"/>
              <a:t>Royal College of Obstetricians </a:t>
            </a:r>
            <a:r>
              <a:rPr lang="en-US" dirty="0" smtClean="0"/>
              <a:t>and </a:t>
            </a:r>
            <a:r>
              <a:rPr lang="en-US" dirty="0" err="1" smtClean="0"/>
              <a:t>Gynaecologists</a:t>
            </a:r>
            <a:r>
              <a:rPr lang="en-US" dirty="0" smtClean="0"/>
              <a:t> </a:t>
            </a:r>
            <a:r>
              <a:rPr lang="en-US" dirty="0"/>
              <a:t>(RCOG) Scientific Impact Paper </a:t>
            </a:r>
            <a:r>
              <a:rPr lang="en-US" dirty="0" smtClean="0"/>
              <a:t>November, 2019</a:t>
            </a:r>
            <a:r>
              <a:rPr lang="en-US" dirty="0"/>
              <a:t/>
            </a:r>
            <a:br>
              <a:rPr lang="en-US" dirty="0"/>
            </a:br>
            <a:endParaRPr lang="en-US" dirty="0"/>
          </a:p>
        </p:txBody>
      </p:sp>
    </p:spTree>
    <p:extLst>
      <p:ext uri="{BB962C8B-B14F-4D97-AF65-F5344CB8AC3E}">
        <p14:creationId xmlns:p14="http://schemas.microsoft.com/office/powerpoint/2010/main" val="2629759783"/>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Management </a:t>
            </a:r>
            <a:endParaRPr lang="en-US" dirty="0"/>
          </a:p>
        </p:txBody>
      </p:sp>
      <p:sp>
        <p:nvSpPr>
          <p:cNvPr id="3" name="Content Placeholder 2"/>
          <p:cNvSpPr>
            <a:spLocks noGrp="1"/>
          </p:cNvSpPr>
          <p:nvPr>
            <p:ph idx="1"/>
          </p:nvPr>
        </p:nvSpPr>
        <p:spPr/>
        <p:txBody>
          <a:bodyPr/>
          <a:lstStyle/>
          <a:p>
            <a:r>
              <a:rPr lang="en-US" dirty="0" err="1"/>
              <a:t>H</a:t>
            </a:r>
            <a:r>
              <a:rPr lang="en-US" dirty="0" err="1" smtClean="0"/>
              <a:t>ysteroscopic</a:t>
            </a:r>
            <a:r>
              <a:rPr lang="en-US" dirty="0" smtClean="0"/>
              <a:t> </a:t>
            </a:r>
            <a:r>
              <a:rPr lang="en-US" dirty="0"/>
              <a:t>incision or resection of fibrous </a:t>
            </a:r>
            <a:r>
              <a:rPr lang="en-US" dirty="0" smtClean="0"/>
              <a:t>septum</a:t>
            </a:r>
          </a:p>
          <a:p>
            <a:r>
              <a:rPr lang="en-US" dirty="0" smtClean="0"/>
              <a:t>transabdominal </a:t>
            </a:r>
            <a:r>
              <a:rPr lang="en-US" dirty="0"/>
              <a:t>approach for muscular septum</a:t>
            </a:r>
            <a:r>
              <a:rPr lang="en-US" dirty="0" smtClean="0"/>
              <a:t>.</a:t>
            </a:r>
          </a:p>
          <a:p>
            <a:r>
              <a:rPr lang="en-US" dirty="0" smtClean="0"/>
              <a:t> </a:t>
            </a:r>
            <a:r>
              <a:rPr lang="en-US" dirty="0"/>
              <a:t>The absence of a separate class for arcuate uterus in the ESHRE/ESGE classification system </a:t>
            </a:r>
          </a:p>
          <a:p>
            <a:r>
              <a:rPr lang="en-US" dirty="0" smtClean="0"/>
              <a:t>misdiagnosis </a:t>
            </a:r>
            <a:r>
              <a:rPr lang="en-US" dirty="0"/>
              <a:t>as a septate uterus which renders the patient eligible for septal resection.</a:t>
            </a:r>
          </a:p>
        </p:txBody>
      </p:sp>
      <p:sp>
        <p:nvSpPr>
          <p:cNvPr id="4" name="Footer Placeholder 3"/>
          <p:cNvSpPr>
            <a:spLocks noGrp="1"/>
          </p:cNvSpPr>
          <p:nvPr>
            <p:ph type="ftr" sz="quarter" idx="11"/>
          </p:nvPr>
        </p:nvSpPr>
        <p:spPr>
          <a:xfrm>
            <a:off x="838200" y="6356350"/>
            <a:ext cx="10515600" cy="365125"/>
          </a:xfrm>
        </p:spPr>
        <p:txBody>
          <a:bodyPr/>
          <a:lstStyle/>
          <a:p>
            <a:pPr algn="l"/>
            <a:r>
              <a:rPr lang="en-US" dirty="0" err="1"/>
              <a:t>Sugi</a:t>
            </a:r>
            <a:r>
              <a:rPr lang="en-US" dirty="0"/>
              <a:t> MD, </a:t>
            </a:r>
            <a:r>
              <a:rPr lang="en-US" dirty="0" err="1"/>
              <a:t>Penna</a:t>
            </a:r>
            <a:r>
              <a:rPr lang="en-US" dirty="0"/>
              <a:t> R, </a:t>
            </a:r>
            <a:r>
              <a:rPr lang="en-US" dirty="0" err="1"/>
              <a:t>Jha</a:t>
            </a:r>
            <a:r>
              <a:rPr lang="en-US" dirty="0"/>
              <a:t> P et al (2021) Müllerian duct anomalies: role in</a:t>
            </a:r>
            <a:r>
              <a:rPr lang="fa-IR" dirty="0"/>
              <a:t> </a:t>
            </a:r>
            <a:r>
              <a:rPr lang="en-US" dirty="0"/>
              <a:t>fertility and pregnancy. </a:t>
            </a:r>
            <a:r>
              <a:rPr lang="en-US" dirty="0" err="1"/>
              <a:t>Radiographics</a:t>
            </a:r>
            <a:r>
              <a:rPr lang="en-US" dirty="0"/>
              <a:t> 41:1857–1875</a:t>
            </a:r>
            <a:endParaRPr lang="fa-IR" dirty="0"/>
          </a:p>
          <a:p>
            <a:pPr algn="l"/>
            <a:r>
              <a:rPr lang="en-US" dirty="0"/>
              <a:t>Practice Committee of the American Society for Reproductive Medicine</a:t>
            </a:r>
            <a:r>
              <a:rPr lang="fa-IR" dirty="0"/>
              <a:t> </a:t>
            </a:r>
            <a:r>
              <a:rPr lang="en-US" dirty="0"/>
              <a:t>(2016) Uterine septum: a guideline. </a:t>
            </a:r>
            <a:r>
              <a:rPr lang="en-US" dirty="0" err="1"/>
              <a:t>Fertil</a:t>
            </a:r>
            <a:r>
              <a:rPr lang="en-US" dirty="0"/>
              <a:t> </a:t>
            </a:r>
            <a:r>
              <a:rPr lang="en-US" dirty="0" err="1"/>
              <a:t>Steril</a:t>
            </a:r>
            <a:r>
              <a:rPr lang="en-US" dirty="0"/>
              <a:t> 106:530–540</a:t>
            </a:r>
          </a:p>
          <a:p>
            <a:endParaRPr lang="en-US" dirty="0"/>
          </a:p>
        </p:txBody>
      </p:sp>
    </p:spTree>
    <p:extLst>
      <p:ext uri="{BB962C8B-B14F-4D97-AF65-F5344CB8AC3E}">
        <p14:creationId xmlns:p14="http://schemas.microsoft.com/office/powerpoint/2010/main" val="57112513"/>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r>
              <a:rPr lang="en-US" dirty="0" smtClean="0"/>
              <a:t>Another </a:t>
            </a:r>
            <a:r>
              <a:rPr lang="en-US" dirty="0"/>
              <a:t>important </a:t>
            </a:r>
            <a:r>
              <a:rPr lang="en-US" dirty="0" smtClean="0"/>
              <a:t>the </a:t>
            </a:r>
            <a:r>
              <a:rPr lang="en-US" dirty="0"/>
              <a:t>septate uterus must be distinguished from the </a:t>
            </a:r>
            <a:r>
              <a:rPr lang="en-US" dirty="0" err="1"/>
              <a:t>bicornuate</a:t>
            </a:r>
            <a:r>
              <a:rPr lang="en-US" dirty="0"/>
              <a:t> </a:t>
            </a:r>
            <a:r>
              <a:rPr lang="en-US" dirty="0" smtClean="0"/>
              <a:t>uterus</a:t>
            </a:r>
            <a:endParaRPr lang="en-US" dirty="0"/>
          </a:p>
          <a:p>
            <a:r>
              <a:rPr lang="en-US" dirty="0" smtClean="0"/>
              <a:t> </a:t>
            </a:r>
            <a:r>
              <a:rPr lang="en-US" dirty="0"/>
              <a:t>the treatment of these differs </a:t>
            </a:r>
            <a:r>
              <a:rPr lang="en-US" dirty="0" smtClean="0"/>
              <a:t>greatly</a:t>
            </a:r>
          </a:p>
          <a:p>
            <a:r>
              <a:rPr lang="en-US" dirty="0" smtClean="0"/>
              <a:t>laparoscopic </a:t>
            </a:r>
            <a:r>
              <a:rPr lang="en-US" dirty="0" err="1" smtClean="0"/>
              <a:t>metroplasty</a:t>
            </a:r>
            <a:endParaRPr lang="en-US" dirty="0"/>
          </a:p>
          <a:p>
            <a:r>
              <a:rPr lang="en-US" dirty="0" err="1" smtClean="0"/>
              <a:t>septoplasty</a:t>
            </a:r>
            <a:r>
              <a:rPr lang="en-US" dirty="0" smtClean="0"/>
              <a:t> </a:t>
            </a:r>
            <a:endParaRPr lang="en-US" dirty="0"/>
          </a:p>
          <a:p>
            <a:pPr algn="ctr"/>
            <a:r>
              <a:rPr lang="en-US" dirty="0" smtClean="0">
                <a:solidFill>
                  <a:srgbClr val="FF0000"/>
                </a:solidFill>
              </a:rPr>
              <a:t>MRI </a:t>
            </a:r>
            <a:r>
              <a:rPr lang="en-US" dirty="0">
                <a:solidFill>
                  <a:srgbClr val="FF0000"/>
                </a:solidFill>
              </a:rPr>
              <a:t>is an excellent tool to </a:t>
            </a:r>
            <a:r>
              <a:rPr lang="en-US" dirty="0" smtClean="0">
                <a:solidFill>
                  <a:srgbClr val="FF0000"/>
                </a:solidFill>
              </a:rPr>
              <a:t>differentiate</a:t>
            </a:r>
            <a:endParaRPr lang="en-US" dirty="0">
              <a:solidFill>
                <a:srgbClr val="FF0000"/>
              </a:solidFill>
            </a:endParaRPr>
          </a:p>
        </p:txBody>
      </p:sp>
      <p:sp>
        <p:nvSpPr>
          <p:cNvPr id="4" name="Footer Placeholder 3"/>
          <p:cNvSpPr>
            <a:spLocks noGrp="1"/>
          </p:cNvSpPr>
          <p:nvPr>
            <p:ph type="ftr" sz="quarter" idx="11"/>
          </p:nvPr>
        </p:nvSpPr>
        <p:spPr>
          <a:xfrm>
            <a:off x="838200" y="6356350"/>
            <a:ext cx="10515600" cy="365125"/>
          </a:xfrm>
        </p:spPr>
        <p:txBody>
          <a:bodyPr/>
          <a:lstStyle/>
          <a:p>
            <a:pPr algn="l"/>
            <a:r>
              <a:rPr lang="en-US" dirty="0" err="1"/>
              <a:t>Sugi</a:t>
            </a:r>
            <a:r>
              <a:rPr lang="en-US" dirty="0"/>
              <a:t> MD, </a:t>
            </a:r>
            <a:r>
              <a:rPr lang="en-US" dirty="0" err="1"/>
              <a:t>Penna</a:t>
            </a:r>
            <a:r>
              <a:rPr lang="en-US" dirty="0"/>
              <a:t> R, </a:t>
            </a:r>
            <a:r>
              <a:rPr lang="en-US" dirty="0" err="1"/>
              <a:t>Jha</a:t>
            </a:r>
            <a:r>
              <a:rPr lang="en-US" dirty="0"/>
              <a:t> P et al (2021) Müllerian duct anomalies: role in</a:t>
            </a:r>
            <a:r>
              <a:rPr lang="fa-IR" dirty="0"/>
              <a:t> </a:t>
            </a:r>
            <a:r>
              <a:rPr lang="en-US" dirty="0"/>
              <a:t>fertility and pregnancy. </a:t>
            </a:r>
            <a:r>
              <a:rPr lang="en-US" dirty="0" err="1"/>
              <a:t>Radiographics</a:t>
            </a:r>
            <a:r>
              <a:rPr lang="en-US" dirty="0"/>
              <a:t> 41:1857–1875</a:t>
            </a:r>
            <a:endParaRPr lang="fa-IR" dirty="0"/>
          </a:p>
          <a:p>
            <a:pPr algn="l"/>
            <a:r>
              <a:rPr lang="en-US" dirty="0"/>
              <a:t>Practice Committee of the American Society for Reproductive Medicine</a:t>
            </a:r>
            <a:r>
              <a:rPr lang="fa-IR" dirty="0"/>
              <a:t> </a:t>
            </a:r>
            <a:r>
              <a:rPr lang="en-US" dirty="0"/>
              <a:t>(2016) Uterine septum: a guideline. </a:t>
            </a:r>
            <a:r>
              <a:rPr lang="en-US" dirty="0" err="1"/>
              <a:t>Fertil</a:t>
            </a:r>
            <a:r>
              <a:rPr lang="en-US" dirty="0"/>
              <a:t> </a:t>
            </a:r>
            <a:r>
              <a:rPr lang="en-US" dirty="0" err="1"/>
              <a:t>Steril</a:t>
            </a:r>
            <a:r>
              <a:rPr lang="en-US" dirty="0"/>
              <a:t> 106:530–540</a:t>
            </a:r>
          </a:p>
          <a:p>
            <a:endParaRPr lang="en-US" dirty="0"/>
          </a:p>
        </p:txBody>
      </p:sp>
    </p:spTree>
    <p:extLst>
      <p:ext uri="{BB962C8B-B14F-4D97-AF65-F5344CB8AC3E}">
        <p14:creationId xmlns:p14="http://schemas.microsoft.com/office/powerpoint/2010/main" val="301351116"/>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Differentiating features between </a:t>
            </a:r>
            <a:r>
              <a:rPr lang="en-US" dirty="0" err="1"/>
              <a:t>bicornuate</a:t>
            </a:r>
            <a:r>
              <a:rPr lang="en-US" dirty="0"/>
              <a:t> and septate uterus</a:t>
            </a:r>
          </a:p>
        </p:txBody>
      </p:sp>
      <p:pic>
        <p:nvPicPr>
          <p:cNvPr id="5" name="Content Placeholder 4"/>
          <p:cNvPicPr>
            <a:picLocks noGrp="1" noChangeAspect="1"/>
          </p:cNvPicPr>
          <p:nvPr>
            <p:ph idx="1"/>
          </p:nvPr>
        </p:nvPicPr>
        <p:blipFill>
          <a:blip r:embed="rId2"/>
          <a:stretch>
            <a:fillRect/>
          </a:stretch>
        </p:blipFill>
        <p:spPr>
          <a:xfrm>
            <a:off x="1347787" y="2429669"/>
            <a:ext cx="9496425" cy="3143250"/>
          </a:xfrm>
          <a:prstGeom prst="rect">
            <a:avLst/>
          </a:prstGeom>
        </p:spPr>
      </p:pic>
    </p:spTree>
    <p:extLst>
      <p:ext uri="{BB962C8B-B14F-4D97-AF65-F5344CB8AC3E}">
        <p14:creationId xmlns:p14="http://schemas.microsoft.com/office/powerpoint/2010/main" val="1792129019"/>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2747962" y="2739231"/>
            <a:ext cx="6696075" cy="2524125"/>
          </a:xfrm>
          <a:prstGeom prst="rect">
            <a:avLst/>
          </a:prstGeom>
        </p:spPr>
      </p:pic>
      <p:sp>
        <p:nvSpPr>
          <p:cNvPr id="4" name="Footer Placeholder 3"/>
          <p:cNvSpPr>
            <a:spLocks noGrp="1"/>
          </p:cNvSpPr>
          <p:nvPr>
            <p:ph type="ftr" sz="quarter" idx="11"/>
          </p:nvPr>
        </p:nvSpPr>
        <p:spPr>
          <a:xfrm>
            <a:off x="3378083" y="6317162"/>
            <a:ext cx="5680166" cy="365125"/>
          </a:xfrm>
        </p:spPr>
        <p:txBody>
          <a:bodyPr/>
          <a:lstStyle/>
          <a:p>
            <a:r>
              <a:rPr lang="en-US" dirty="0"/>
              <a:t>Fernando Bonilla-</a:t>
            </a:r>
            <a:r>
              <a:rPr lang="en-US" dirty="0" err="1"/>
              <a:t>Musoles</a:t>
            </a:r>
            <a:r>
              <a:rPr lang="en-US" dirty="0"/>
              <a:t> et </a:t>
            </a:r>
            <a:r>
              <a:rPr lang="en-US" dirty="0" err="1"/>
              <a:t>al.Donald</a:t>
            </a:r>
            <a:r>
              <a:rPr lang="en-US" dirty="0"/>
              <a:t> School Journal of ultrasound in OB &amp; GYN.2015</a:t>
            </a:r>
          </a:p>
          <a:p>
            <a:endParaRPr lang="en-US" dirty="0"/>
          </a:p>
        </p:txBody>
      </p:sp>
    </p:spTree>
    <p:extLst>
      <p:ext uri="{BB962C8B-B14F-4D97-AF65-F5344CB8AC3E}">
        <p14:creationId xmlns:p14="http://schemas.microsoft.com/office/powerpoint/2010/main" val="4259334334"/>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2394925" y="143691"/>
            <a:ext cx="7402149" cy="5961023"/>
          </a:xfrm>
          <a:prstGeom prst="rect">
            <a:avLst/>
          </a:prstGeom>
        </p:spPr>
      </p:pic>
      <p:sp>
        <p:nvSpPr>
          <p:cNvPr id="4" name="Footer Placeholder 3"/>
          <p:cNvSpPr>
            <a:spLocks noGrp="1"/>
          </p:cNvSpPr>
          <p:nvPr>
            <p:ph type="ftr" sz="quarter" idx="11"/>
          </p:nvPr>
        </p:nvSpPr>
        <p:spPr>
          <a:xfrm>
            <a:off x="3216761" y="6304099"/>
            <a:ext cx="5758475" cy="365125"/>
          </a:xfrm>
        </p:spPr>
        <p:txBody>
          <a:bodyPr/>
          <a:lstStyle/>
          <a:p>
            <a:r>
              <a:rPr lang="en-US" dirty="0"/>
              <a:t>Fernando Bonilla-</a:t>
            </a:r>
            <a:r>
              <a:rPr lang="en-US" dirty="0" err="1"/>
              <a:t>Musoles</a:t>
            </a:r>
            <a:r>
              <a:rPr lang="en-US" dirty="0"/>
              <a:t> et </a:t>
            </a:r>
            <a:r>
              <a:rPr lang="en-US" dirty="0" err="1"/>
              <a:t>al.Donald</a:t>
            </a:r>
            <a:r>
              <a:rPr lang="en-US" dirty="0"/>
              <a:t> School Journal of ultrasound in OB &amp; GYN.2015</a:t>
            </a:r>
          </a:p>
          <a:p>
            <a:endParaRPr lang="en-US" dirty="0"/>
          </a:p>
          <a:p>
            <a:endParaRPr lang="en-US" dirty="0"/>
          </a:p>
        </p:txBody>
      </p:sp>
    </p:spTree>
    <p:extLst>
      <p:ext uri="{BB962C8B-B14F-4D97-AF65-F5344CB8AC3E}">
        <p14:creationId xmlns:p14="http://schemas.microsoft.com/office/powerpoint/2010/main" val="2234124265"/>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Evidence-based diagnosis and treatment for uterine septum: a guideline</a:t>
            </a:r>
          </a:p>
        </p:txBody>
      </p:sp>
      <p:sp>
        <p:nvSpPr>
          <p:cNvPr id="3" name="Content Placeholder 2"/>
          <p:cNvSpPr>
            <a:spLocks noGrp="1"/>
          </p:cNvSpPr>
          <p:nvPr>
            <p:ph idx="1"/>
          </p:nvPr>
        </p:nvSpPr>
        <p:spPr/>
        <p:txBody>
          <a:bodyPr>
            <a:normAutofit fontScale="92500" lnSpcReduction="20000"/>
          </a:bodyPr>
          <a:lstStyle/>
          <a:p>
            <a:r>
              <a:rPr lang="en-US" dirty="0" smtClean="0"/>
              <a:t>recommended </a:t>
            </a:r>
            <a:r>
              <a:rPr lang="en-US" dirty="0"/>
              <a:t>to use </a:t>
            </a:r>
            <a:r>
              <a:rPr lang="en-US" dirty="0">
                <a:solidFill>
                  <a:srgbClr val="FF0000"/>
                </a:solidFill>
              </a:rPr>
              <a:t>3D transvaginal ultrasound </a:t>
            </a:r>
            <a:r>
              <a:rPr lang="en-US" dirty="0"/>
              <a:t>with or without saline infusion as the first-line noninvasive diagnostic tool in uterine shape assessment</a:t>
            </a:r>
            <a:r>
              <a:rPr lang="en-US" dirty="0" smtClean="0"/>
              <a:t>.</a:t>
            </a:r>
          </a:p>
          <a:p>
            <a:r>
              <a:rPr lang="en-US" dirty="0" smtClean="0">
                <a:solidFill>
                  <a:srgbClr val="FF0000"/>
                </a:solidFill>
              </a:rPr>
              <a:t>No </a:t>
            </a:r>
            <a:r>
              <a:rPr lang="en-US" dirty="0">
                <a:solidFill>
                  <a:srgbClr val="FF0000"/>
                </a:solidFill>
              </a:rPr>
              <a:t>recommendation </a:t>
            </a:r>
            <a:r>
              <a:rPr lang="en-US" dirty="0"/>
              <a:t>can be made regarding the </a:t>
            </a:r>
            <a:r>
              <a:rPr lang="en-US" dirty="0">
                <a:solidFill>
                  <a:srgbClr val="FF0000"/>
                </a:solidFill>
              </a:rPr>
              <a:t>association between a septate uterus and infertility </a:t>
            </a:r>
            <a:r>
              <a:rPr lang="en-US" dirty="0"/>
              <a:t>due to insufficient evidence. </a:t>
            </a:r>
            <a:endParaRPr lang="en-US" dirty="0" smtClean="0"/>
          </a:p>
          <a:p>
            <a:r>
              <a:rPr lang="en-US" dirty="0" smtClean="0"/>
              <a:t>recommended </a:t>
            </a:r>
            <a:r>
              <a:rPr lang="en-US" dirty="0"/>
              <a:t>to counsel patients that the presence of a </a:t>
            </a:r>
            <a:r>
              <a:rPr lang="en-US" dirty="0">
                <a:solidFill>
                  <a:srgbClr val="FF0000"/>
                </a:solidFill>
              </a:rPr>
              <a:t>septate uterus is associated with spontaneous abortion and obstetric </a:t>
            </a:r>
            <a:r>
              <a:rPr lang="en-US" dirty="0" smtClean="0">
                <a:solidFill>
                  <a:srgbClr val="FF0000"/>
                </a:solidFill>
              </a:rPr>
              <a:t>complications</a:t>
            </a:r>
          </a:p>
          <a:p>
            <a:r>
              <a:rPr lang="en-US" dirty="0" smtClean="0"/>
              <a:t> </a:t>
            </a:r>
            <a:r>
              <a:rPr lang="en-US" dirty="0">
                <a:solidFill>
                  <a:srgbClr val="FF0000"/>
                </a:solidFill>
              </a:rPr>
              <a:t>septum incision </a:t>
            </a:r>
            <a:r>
              <a:rPr lang="en-US" dirty="0"/>
              <a:t>in patients with infertility and/or undergoing fertility treatment is </a:t>
            </a:r>
            <a:r>
              <a:rPr lang="en-US" dirty="0">
                <a:solidFill>
                  <a:srgbClr val="FF0000"/>
                </a:solidFill>
              </a:rPr>
              <a:t>reasonable</a:t>
            </a:r>
            <a:r>
              <a:rPr lang="en-US" dirty="0"/>
              <a:t>, a firm recommendation for this practice cannot be made on the basis of the current evidence. </a:t>
            </a:r>
            <a:endParaRPr lang="en-US" dirty="0" smtClean="0"/>
          </a:p>
          <a:p>
            <a:r>
              <a:rPr lang="en-US" dirty="0" smtClean="0"/>
              <a:t>recommended </a:t>
            </a:r>
            <a:r>
              <a:rPr lang="en-US" dirty="0"/>
              <a:t>to counsel patients with infertility and/or undergoing fertility treatment that </a:t>
            </a:r>
            <a:r>
              <a:rPr lang="en-US" dirty="0" smtClean="0">
                <a:solidFill>
                  <a:srgbClr val="FF0000"/>
                </a:solidFill>
              </a:rPr>
              <a:t>resection of septum </a:t>
            </a:r>
            <a:r>
              <a:rPr lang="en-US" dirty="0">
                <a:solidFill>
                  <a:srgbClr val="FF0000"/>
                </a:solidFill>
              </a:rPr>
              <a:t>may or may not be associated with an increase in live </a:t>
            </a:r>
            <a:r>
              <a:rPr lang="en-US" dirty="0" smtClean="0">
                <a:solidFill>
                  <a:srgbClr val="FF0000"/>
                </a:solidFill>
              </a:rPr>
              <a:t>births</a:t>
            </a:r>
            <a:r>
              <a:rPr lang="en-US" dirty="0"/>
              <a:t>. </a:t>
            </a:r>
            <a:endParaRPr lang="en-US" dirty="0" smtClean="0"/>
          </a:p>
        </p:txBody>
      </p:sp>
      <p:sp>
        <p:nvSpPr>
          <p:cNvPr id="4" name="Footer Placeholder 3"/>
          <p:cNvSpPr>
            <a:spLocks noGrp="1"/>
          </p:cNvSpPr>
          <p:nvPr>
            <p:ph type="ftr" sz="quarter" idx="11"/>
          </p:nvPr>
        </p:nvSpPr>
        <p:spPr>
          <a:xfrm>
            <a:off x="838200" y="6311900"/>
            <a:ext cx="10515600" cy="365125"/>
          </a:xfrm>
        </p:spPr>
        <p:txBody>
          <a:bodyPr/>
          <a:lstStyle/>
          <a:p>
            <a:pPr algn="l"/>
            <a:r>
              <a:rPr lang="en-US" dirty="0"/>
              <a:t>PRACTICE COMMITTEE OF THE AMERICAN SOCIETY FOR REPRODUCTIVE MEDICINE, et al. Evidence-based diagnosis and treatment for uterine septum: a guideline. </a:t>
            </a:r>
            <a:r>
              <a:rPr lang="en-US" i="1" dirty="0"/>
              <a:t>Fertility and Sterility</a:t>
            </a:r>
            <a:r>
              <a:rPr lang="en-US" dirty="0"/>
              <a:t>, 2024, 122.2: 251-265.‏</a:t>
            </a:r>
            <a:endParaRPr lang="en-US" dirty="0"/>
          </a:p>
        </p:txBody>
      </p:sp>
    </p:spTree>
    <p:extLst>
      <p:ext uri="{BB962C8B-B14F-4D97-AF65-F5344CB8AC3E}">
        <p14:creationId xmlns:p14="http://schemas.microsoft.com/office/powerpoint/2010/main" val="2698840048"/>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Evidence-based diagnosis and treatment for uterine septum: a guideline</a:t>
            </a:r>
          </a:p>
        </p:txBody>
      </p:sp>
      <p:sp>
        <p:nvSpPr>
          <p:cNvPr id="3" name="Content Placeholder 2"/>
          <p:cNvSpPr>
            <a:spLocks noGrp="1"/>
          </p:cNvSpPr>
          <p:nvPr>
            <p:ph idx="1"/>
          </p:nvPr>
        </p:nvSpPr>
        <p:spPr/>
        <p:txBody>
          <a:bodyPr>
            <a:normAutofit fontScale="92500" lnSpcReduction="10000"/>
          </a:bodyPr>
          <a:lstStyle/>
          <a:p>
            <a:r>
              <a:rPr lang="en-US" dirty="0" smtClean="0"/>
              <a:t>recommended </a:t>
            </a:r>
            <a:r>
              <a:rPr lang="en-US" dirty="0"/>
              <a:t>to </a:t>
            </a:r>
            <a:r>
              <a:rPr lang="en-US" dirty="0">
                <a:solidFill>
                  <a:srgbClr val="FF0000"/>
                </a:solidFill>
              </a:rPr>
              <a:t>offer </a:t>
            </a:r>
            <a:r>
              <a:rPr lang="en-US" dirty="0" err="1">
                <a:solidFill>
                  <a:srgbClr val="FF0000"/>
                </a:solidFill>
              </a:rPr>
              <a:t>hysteroscopic</a:t>
            </a:r>
            <a:r>
              <a:rPr lang="en-US" dirty="0">
                <a:solidFill>
                  <a:srgbClr val="FF0000"/>
                </a:solidFill>
              </a:rPr>
              <a:t> septum incision </a:t>
            </a:r>
            <a:r>
              <a:rPr lang="en-US" dirty="0"/>
              <a:t>to patients with a </a:t>
            </a:r>
            <a:r>
              <a:rPr lang="en-US" dirty="0">
                <a:solidFill>
                  <a:srgbClr val="FF0000"/>
                </a:solidFill>
              </a:rPr>
              <a:t>septum and a history of recurrent miscarriage </a:t>
            </a:r>
            <a:r>
              <a:rPr lang="en-US" dirty="0"/>
              <a:t>in a shared decision-making model</a:t>
            </a:r>
          </a:p>
          <a:p>
            <a:r>
              <a:rPr lang="en-US" dirty="0" smtClean="0"/>
              <a:t>recommended </a:t>
            </a:r>
            <a:r>
              <a:rPr lang="en-US" dirty="0"/>
              <a:t>to counsel patients that </a:t>
            </a:r>
            <a:r>
              <a:rPr lang="en-US" dirty="0">
                <a:solidFill>
                  <a:srgbClr val="FF0000"/>
                </a:solidFill>
              </a:rPr>
              <a:t>septum incision </a:t>
            </a:r>
            <a:r>
              <a:rPr lang="en-US" dirty="0"/>
              <a:t>may </a:t>
            </a:r>
            <a:r>
              <a:rPr lang="en-US" dirty="0">
                <a:solidFill>
                  <a:srgbClr val="FF0000"/>
                </a:solidFill>
              </a:rPr>
              <a:t>decrease the risk of adverse obstetric outcomes such as </a:t>
            </a:r>
            <a:r>
              <a:rPr lang="en-US" dirty="0" err="1">
                <a:solidFill>
                  <a:srgbClr val="FF0000"/>
                </a:solidFill>
              </a:rPr>
              <a:t>malpresentation</a:t>
            </a:r>
            <a:r>
              <a:rPr lang="en-US" dirty="0">
                <a:solidFill>
                  <a:srgbClr val="FF0000"/>
                </a:solidFill>
              </a:rPr>
              <a:t> and cesarean </a:t>
            </a:r>
            <a:r>
              <a:rPr lang="en-US" dirty="0"/>
              <a:t>section, but there are no high-quality data to recommend this practice. </a:t>
            </a:r>
          </a:p>
          <a:p>
            <a:r>
              <a:rPr lang="en-US" dirty="0" smtClean="0"/>
              <a:t> </a:t>
            </a:r>
            <a:r>
              <a:rPr lang="en-US" dirty="0"/>
              <a:t>not recommended to use </a:t>
            </a:r>
            <a:r>
              <a:rPr lang="en-US" dirty="0">
                <a:solidFill>
                  <a:srgbClr val="FF0000"/>
                </a:solidFill>
              </a:rPr>
              <a:t>septum characteristics such as size or shape to determine the impact on adverse reproductive outcomes. </a:t>
            </a:r>
          </a:p>
          <a:p>
            <a:r>
              <a:rPr lang="en-US" dirty="0" smtClean="0"/>
              <a:t> </a:t>
            </a:r>
            <a:r>
              <a:rPr lang="en-US" dirty="0"/>
              <a:t>recommended, on the basis of expert committee opinion, to consider performing the </a:t>
            </a:r>
            <a:r>
              <a:rPr lang="en-US" dirty="0">
                <a:solidFill>
                  <a:srgbClr val="FF0000"/>
                </a:solidFill>
              </a:rPr>
              <a:t>procedure during the follicular phase or after progesterone withdrawal </a:t>
            </a:r>
            <a:r>
              <a:rPr lang="en-US" dirty="0"/>
              <a:t>to help with visualization during surgery. However, there are no studies designed to prove or disprove this</a:t>
            </a:r>
          </a:p>
          <a:p>
            <a:endParaRPr lang="en-US" dirty="0"/>
          </a:p>
        </p:txBody>
      </p:sp>
      <p:sp>
        <p:nvSpPr>
          <p:cNvPr id="4" name="Footer Placeholder 3"/>
          <p:cNvSpPr>
            <a:spLocks noGrp="1"/>
          </p:cNvSpPr>
          <p:nvPr>
            <p:ph type="ftr" sz="quarter" idx="11"/>
          </p:nvPr>
        </p:nvSpPr>
        <p:spPr>
          <a:xfrm>
            <a:off x="838200" y="6356350"/>
            <a:ext cx="10515600" cy="365125"/>
          </a:xfrm>
        </p:spPr>
        <p:txBody>
          <a:bodyPr/>
          <a:lstStyle/>
          <a:p>
            <a:pPr algn="l"/>
            <a:r>
              <a:rPr lang="en-US" dirty="0" smtClean="0"/>
              <a:t>PRACTICE COMMITTEE OF THE AMERICAN SOCIETY FOR REPRODUCTIVE MEDICINE, et al. Evidence-based diagnosis and treatment for uterine septum: a guideline. </a:t>
            </a:r>
            <a:r>
              <a:rPr lang="en-US" i="1" dirty="0" smtClean="0"/>
              <a:t>Fertility and Sterility</a:t>
            </a:r>
            <a:r>
              <a:rPr lang="en-US" dirty="0" smtClean="0"/>
              <a:t>, 2024, 122.2: 251-265.</a:t>
            </a:r>
            <a:endParaRPr lang="en-US" dirty="0"/>
          </a:p>
        </p:txBody>
      </p:sp>
    </p:spTree>
    <p:extLst>
      <p:ext uri="{BB962C8B-B14F-4D97-AF65-F5344CB8AC3E}">
        <p14:creationId xmlns:p14="http://schemas.microsoft.com/office/powerpoint/2010/main" val="916514363"/>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Evidence-based diagnosis and treatment for uterine septum: a guideline</a:t>
            </a:r>
          </a:p>
        </p:txBody>
      </p:sp>
      <p:sp>
        <p:nvSpPr>
          <p:cNvPr id="3" name="Content Placeholder 2"/>
          <p:cNvSpPr>
            <a:spLocks noGrp="1"/>
          </p:cNvSpPr>
          <p:nvPr>
            <p:ph idx="1"/>
          </p:nvPr>
        </p:nvSpPr>
        <p:spPr/>
        <p:txBody>
          <a:bodyPr>
            <a:normAutofit fontScale="92500" lnSpcReduction="20000"/>
          </a:bodyPr>
          <a:lstStyle/>
          <a:p>
            <a:r>
              <a:rPr lang="en-US" dirty="0"/>
              <a:t> </a:t>
            </a:r>
            <a:r>
              <a:rPr lang="en-US" dirty="0" smtClean="0"/>
              <a:t>recommended </a:t>
            </a:r>
            <a:r>
              <a:rPr lang="en-US" dirty="0"/>
              <a:t>to counsel patients that, </a:t>
            </a:r>
            <a:r>
              <a:rPr lang="en-US" dirty="0" smtClean="0"/>
              <a:t>there </a:t>
            </a:r>
            <a:r>
              <a:rPr lang="en-US" dirty="0" smtClean="0"/>
              <a:t>is  </a:t>
            </a:r>
            <a:r>
              <a:rPr lang="en-US" dirty="0">
                <a:solidFill>
                  <a:srgbClr val="FF0000"/>
                </a:solidFill>
              </a:rPr>
              <a:t>no evidence </a:t>
            </a:r>
            <a:r>
              <a:rPr lang="en-US" dirty="0"/>
              <a:t>that </a:t>
            </a:r>
            <a:r>
              <a:rPr lang="en-US" dirty="0">
                <a:solidFill>
                  <a:srgbClr val="FF0000"/>
                </a:solidFill>
              </a:rPr>
              <a:t>resection of the </a:t>
            </a:r>
            <a:r>
              <a:rPr lang="en-US" dirty="0" err="1">
                <a:solidFill>
                  <a:srgbClr val="FF0000"/>
                </a:solidFill>
              </a:rPr>
              <a:t>unicollis</a:t>
            </a:r>
            <a:r>
              <a:rPr lang="en-US" dirty="0">
                <a:solidFill>
                  <a:srgbClr val="FF0000"/>
                </a:solidFill>
              </a:rPr>
              <a:t> cervical septum increases the risk of cervical insufficiency</a:t>
            </a:r>
            <a:r>
              <a:rPr lang="en-US" dirty="0"/>
              <a:t>. </a:t>
            </a:r>
            <a:endParaRPr lang="en-US" dirty="0" smtClean="0"/>
          </a:p>
          <a:p>
            <a:r>
              <a:rPr lang="en-US" dirty="0" smtClean="0">
                <a:solidFill>
                  <a:srgbClr val="FF0000"/>
                </a:solidFill>
              </a:rPr>
              <a:t>not </a:t>
            </a:r>
            <a:r>
              <a:rPr lang="en-US" dirty="0">
                <a:solidFill>
                  <a:srgbClr val="FF0000"/>
                </a:solidFill>
              </a:rPr>
              <a:t>recommended </a:t>
            </a:r>
            <a:r>
              <a:rPr lang="en-US" dirty="0"/>
              <a:t>to perform another </a:t>
            </a:r>
            <a:r>
              <a:rPr lang="en-US" dirty="0">
                <a:solidFill>
                  <a:srgbClr val="FF0000"/>
                </a:solidFill>
              </a:rPr>
              <a:t>surgery for a residual septum under 1 cm</a:t>
            </a:r>
            <a:r>
              <a:rPr lang="en-US" dirty="0"/>
              <a:t>. </a:t>
            </a:r>
          </a:p>
          <a:p>
            <a:r>
              <a:rPr lang="en-US" dirty="0" smtClean="0">
                <a:solidFill>
                  <a:srgbClr val="FF0000"/>
                </a:solidFill>
              </a:rPr>
              <a:t>insufficient </a:t>
            </a:r>
            <a:r>
              <a:rPr lang="en-US" dirty="0">
                <a:solidFill>
                  <a:srgbClr val="FF0000"/>
                </a:solidFill>
              </a:rPr>
              <a:t>evidence </a:t>
            </a:r>
            <a:r>
              <a:rPr lang="en-US" dirty="0"/>
              <a:t>to recommend routine administration of </a:t>
            </a:r>
            <a:r>
              <a:rPr lang="en-US" dirty="0">
                <a:solidFill>
                  <a:srgbClr val="FF0000"/>
                </a:solidFill>
              </a:rPr>
              <a:t>oral estrogen, intrauterine balloons, and IUDs </a:t>
            </a:r>
            <a:r>
              <a:rPr lang="en-US" dirty="0" smtClean="0">
                <a:solidFill>
                  <a:srgbClr val="FF0000"/>
                </a:solidFill>
              </a:rPr>
              <a:t>to </a:t>
            </a:r>
            <a:r>
              <a:rPr lang="en-US" dirty="0">
                <a:solidFill>
                  <a:srgbClr val="FF0000"/>
                </a:solidFill>
              </a:rPr>
              <a:t>decrease </a:t>
            </a:r>
            <a:r>
              <a:rPr lang="en-US" dirty="0" smtClean="0">
                <a:solidFill>
                  <a:srgbClr val="FF0000"/>
                </a:solidFill>
              </a:rPr>
              <a:t>adhesion formation after resection </a:t>
            </a:r>
            <a:r>
              <a:rPr lang="en-US" dirty="0" smtClean="0"/>
              <a:t>of a septum. </a:t>
            </a:r>
            <a:endParaRPr lang="en-US" dirty="0"/>
          </a:p>
          <a:p>
            <a:r>
              <a:rPr lang="en-US" dirty="0" smtClean="0"/>
              <a:t>It </a:t>
            </a:r>
            <a:r>
              <a:rPr lang="en-US" dirty="0"/>
              <a:t>appears the rate of </a:t>
            </a:r>
            <a:r>
              <a:rPr lang="en-US" dirty="0">
                <a:solidFill>
                  <a:srgbClr val="FF0000"/>
                </a:solidFill>
              </a:rPr>
              <a:t>uterine rupture after resection of a septum is </a:t>
            </a:r>
            <a:r>
              <a:rPr lang="en-US" dirty="0" smtClean="0">
                <a:solidFill>
                  <a:srgbClr val="FF0000"/>
                </a:solidFill>
              </a:rPr>
              <a:t>rare</a:t>
            </a:r>
            <a:r>
              <a:rPr lang="en-US" dirty="0"/>
              <a:t>.</a:t>
            </a:r>
            <a:endParaRPr lang="en-US" dirty="0" smtClean="0"/>
          </a:p>
          <a:p>
            <a:r>
              <a:rPr lang="en-US" dirty="0" smtClean="0"/>
              <a:t>recommended </a:t>
            </a:r>
            <a:r>
              <a:rPr lang="en-US" dirty="0"/>
              <a:t>to counsel patients that they may proceed with </a:t>
            </a:r>
            <a:r>
              <a:rPr lang="en-US" dirty="0">
                <a:solidFill>
                  <a:srgbClr val="FF0000"/>
                </a:solidFill>
              </a:rPr>
              <a:t>fertility treatment in 12 months after resection of a septum</a:t>
            </a:r>
            <a:r>
              <a:rPr lang="en-US" dirty="0"/>
              <a:t>. </a:t>
            </a:r>
            <a:endParaRPr lang="en-US" dirty="0" smtClean="0"/>
          </a:p>
          <a:p>
            <a:pPr algn="ctr"/>
            <a:r>
              <a:rPr lang="en-US" dirty="0" smtClean="0"/>
              <a:t> </a:t>
            </a:r>
            <a:r>
              <a:rPr lang="en-US" dirty="0">
                <a:solidFill>
                  <a:srgbClr val="FF0000"/>
                </a:solidFill>
              </a:rPr>
              <a:t>insufficient evidence to recommend </a:t>
            </a:r>
            <a:r>
              <a:rPr lang="en-US" dirty="0" err="1">
                <a:solidFill>
                  <a:srgbClr val="FF0000"/>
                </a:solidFill>
              </a:rPr>
              <a:t>hysteroscopic</a:t>
            </a:r>
            <a:r>
              <a:rPr lang="en-US" dirty="0">
                <a:solidFill>
                  <a:srgbClr val="FF0000"/>
                </a:solidFill>
              </a:rPr>
              <a:t> resection of a septum in patients who have not yet attempted </a:t>
            </a:r>
            <a:r>
              <a:rPr lang="en-US" dirty="0" smtClean="0">
                <a:solidFill>
                  <a:srgbClr val="FF0000"/>
                </a:solidFill>
              </a:rPr>
              <a:t>conception</a:t>
            </a:r>
            <a:endParaRPr lang="en-US" dirty="0">
              <a:solidFill>
                <a:srgbClr val="FF0000"/>
              </a:solidFill>
            </a:endParaRPr>
          </a:p>
        </p:txBody>
      </p:sp>
      <p:sp>
        <p:nvSpPr>
          <p:cNvPr id="4" name="Footer Placeholder 3"/>
          <p:cNvSpPr>
            <a:spLocks noGrp="1"/>
          </p:cNvSpPr>
          <p:nvPr>
            <p:ph type="ftr" sz="quarter" idx="11"/>
          </p:nvPr>
        </p:nvSpPr>
        <p:spPr>
          <a:xfrm>
            <a:off x="838200" y="6356350"/>
            <a:ext cx="10515600" cy="365125"/>
          </a:xfrm>
        </p:spPr>
        <p:txBody>
          <a:bodyPr/>
          <a:lstStyle/>
          <a:p>
            <a:pPr algn="l"/>
            <a:r>
              <a:rPr lang="en-US" dirty="0" smtClean="0"/>
              <a:t>PRACTICE COMMITTEE OF THE AMERICAN SOCIETY FOR REPRODUCTIVE MEDICINE, et al. Evidence-based diagnosis and treatment for uterine septum: a guideline. </a:t>
            </a:r>
            <a:r>
              <a:rPr lang="en-US" i="1" dirty="0" smtClean="0"/>
              <a:t>Fertility and Sterility</a:t>
            </a:r>
            <a:r>
              <a:rPr lang="en-US" dirty="0" smtClean="0"/>
              <a:t>, 2024, 122.2: 251-265.</a:t>
            </a:r>
            <a:endParaRPr lang="en-US" dirty="0"/>
          </a:p>
        </p:txBody>
      </p:sp>
    </p:spTree>
    <p:extLst>
      <p:ext uri="{BB962C8B-B14F-4D97-AF65-F5344CB8AC3E}">
        <p14:creationId xmlns:p14="http://schemas.microsoft.com/office/powerpoint/2010/main" val="2045161637"/>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Arcuate </a:t>
            </a:r>
            <a:r>
              <a:rPr lang="en-US" dirty="0"/>
              <a:t>uterus</a:t>
            </a:r>
          </a:p>
        </p:txBody>
      </p:sp>
      <p:sp>
        <p:nvSpPr>
          <p:cNvPr id="3" name="Content Placeholder 2"/>
          <p:cNvSpPr>
            <a:spLocks noGrp="1"/>
          </p:cNvSpPr>
          <p:nvPr>
            <p:ph idx="1"/>
          </p:nvPr>
        </p:nvSpPr>
        <p:spPr/>
        <p:txBody>
          <a:bodyPr/>
          <a:lstStyle/>
          <a:p>
            <a:r>
              <a:rPr lang="en-US" dirty="0"/>
              <a:t>no significant effect on pregnancy outcomes. </a:t>
            </a:r>
            <a:endParaRPr lang="en-US" dirty="0" smtClean="0"/>
          </a:p>
          <a:p>
            <a:r>
              <a:rPr lang="en-US" dirty="0" smtClean="0"/>
              <a:t>Internal </a:t>
            </a:r>
            <a:r>
              <a:rPr lang="en-US" dirty="0"/>
              <a:t>indentation &lt; 1 cm (ASRM) </a:t>
            </a:r>
          </a:p>
          <a:p>
            <a:r>
              <a:rPr lang="en-US" dirty="0" smtClean="0"/>
              <a:t> </a:t>
            </a:r>
            <a:r>
              <a:rPr lang="en-US" dirty="0"/>
              <a:t>angle of leading edge &gt; 90° </a:t>
            </a:r>
          </a:p>
          <a:p>
            <a:r>
              <a:rPr lang="en-US" dirty="0" smtClean="0"/>
              <a:t> </a:t>
            </a:r>
            <a:r>
              <a:rPr lang="en-US" dirty="0"/>
              <a:t>The indentation in the arcuate uterus is broad and </a:t>
            </a:r>
            <a:r>
              <a:rPr lang="en-US" dirty="0" smtClean="0"/>
              <a:t>saddle shaped  </a:t>
            </a:r>
          </a:p>
          <a:p>
            <a:r>
              <a:rPr lang="en-US" dirty="0" smtClean="0"/>
              <a:t>No </a:t>
            </a:r>
            <a:r>
              <a:rPr lang="en-US" dirty="0"/>
              <a:t>fibrous tissue or septum is </a:t>
            </a:r>
            <a:r>
              <a:rPr lang="en-US" dirty="0" smtClean="0"/>
              <a:t> </a:t>
            </a:r>
            <a:r>
              <a:rPr lang="en-US" dirty="0"/>
              <a:t>in the arcuate uterus</a:t>
            </a:r>
          </a:p>
        </p:txBody>
      </p:sp>
      <p:sp>
        <p:nvSpPr>
          <p:cNvPr id="4" name="Footer Placeholder 3"/>
          <p:cNvSpPr>
            <a:spLocks noGrp="1"/>
          </p:cNvSpPr>
          <p:nvPr>
            <p:ph type="ftr" sz="quarter" idx="11"/>
          </p:nvPr>
        </p:nvSpPr>
        <p:spPr>
          <a:xfrm>
            <a:off x="838200" y="6356350"/>
            <a:ext cx="10515600" cy="365125"/>
          </a:xfrm>
        </p:spPr>
        <p:txBody>
          <a:bodyPr/>
          <a:lstStyle/>
          <a:p>
            <a:pPr algn="l"/>
            <a:r>
              <a:rPr lang="en-US" dirty="0"/>
              <a:t>Behr SC, Courtier JL, </a:t>
            </a:r>
            <a:r>
              <a:rPr lang="en-US" dirty="0" err="1"/>
              <a:t>Qayyum</a:t>
            </a:r>
            <a:r>
              <a:rPr lang="en-US" dirty="0"/>
              <a:t> A (2012) Imaging of </a:t>
            </a:r>
            <a:r>
              <a:rPr lang="en-US" dirty="0" err="1"/>
              <a:t>müllerian</a:t>
            </a:r>
            <a:r>
              <a:rPr lang="en-US" dirty="0"/>
              <a:t> </a:t>
            </a:r>
            <a:r>
              <a:rPr lang="en-US" dirty="0" smtClean="0"/>
              <a:t>duct anomalies</a:t>
            </a:r>
            <a:r>
              <a:rPr lang="en-US" dirty="0"/>
              <a:t>. </a:t>
            </a:r>
            <a:r>
              <a:rPr lang="en-US" dirty="0" err="1"/>
              <a:t>Radiographics</a:t>
            </a:r>
            <a:r>
              <a:rPr lang="en-US" dirty="0"/>
              <a:t> 32:E233–E250</a:t>
            </a:r>
            <a:br>
              <a:rPr lang="en-US" dirty="0"/>
            </a:br>
            <a:endParaRPr lang="en-US" dirty="0"/>
          </a:p>
        </p:txBody>
      </p:sp>
    </p:spTree>
    <p:extLst>
      <p:ext uri="{BB962C8B-B14F-4D97-AF65-F5344CB8AC3E}">
        <p14:creationId xmlns:p14="http://schemas.microsoft.com/office/powerpoint/2010/main" val="73810860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57944</TotalTime>
  <Words>8146</Words>
  <Application>Microsoft Office PowerPoint</Application>
  <PresentationFormat>Widescreen</PresentationFormat>
  <Paragraphs>612</Paragraphs>
  <Slides>127</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127</vt:i4>
      </vt:variant>
    </vt:vector>
  </HeadingPairs>
  <TitlesOfParts>
    <vt:vector size="136" baseType="lpstr">
      <vt:lpstr>MS Mincho</vt:lpstr>
      <vt:lpstr>Aptos</vt:lpstr>
      <vt:lpstr>Arial</vt:lpstr>
      <vt:lpstr>Calibri</vt:lpstr>
      <vt:lpstr>Calibri Light</vt:lpstr>
      <vt:lpstr>Cambria</vt:lpstr>
      <vt:lpstr>Times New Roman</vt:lpstr>
      <vt:lpstr>VvhdwnTrhpbtKkrwvdTimesLTStd-Roman</vt:lpstr>
      <vt:lpstr>Office Theme</vt:lpstr>
      <vt:lpstr>Müllerian Duct Anomalies Diagnostic and therapeutic aspects</vt:lpstr>
      <vt:lpstr>Müllerian Duct Anomalies CONGENITAL UTERINE ANOMALIES </vt:lpstr>
      <vt:lpstr>PowerPoint Presentation</vt:lpstr>
      <vt:lpstr>Embryology of the Female Reproductive Tract and Etiology of Müllerian Anomalies </vt:lpstr>
      <vt:lpstr>Embryology of the Female Reproductive Tract Duct development</vt:lpstr>
      <vt:lpstr>Embryology of the Female Reproductive Tract</vt:lpstr>
      <vt:lpstr>PowerPoint Presentation</vt:lpstr>
      <vt:lpstr>development of the Müllerian ducts </vt:lpstr>
      <vt:lpstr>PowerPoint Presentation</vt:lpstr>
      <vt:lpstr>Organogenesis Failure (Duct development) </vt:lpstr>
      <vt:lpstr>Duct fusion</vt:lpstr>
      <vt:lpstr>Fusion Failure </vt:lpstr>
      <vt:lpstr>Septal reabsorption</vt:lpstr>
      <vt:lpstr>Septal resorption defects</vt:lpstr>
      <vt:lpstr>Classification of Congenital Uterine Anomalies</vt:lpstr>
      <vt:lpstr>American Society of Reproductive Medicine Müllerian Anomalies Classification 2021 (also referred to as MAC 2021)</vt:lpstr>
      <vt:lpstr>ASRM classification of Müllerian anomalies</vt:lpstr>
      <vt:lpstr>ASRM classification of Müllerian anomalies</vt:lpstr>
      <vt:lpstr>ASRM classification of Müllerian anomalies</vt:lpstr>
      <vt:lpstr>ASRM classification of Müllerian anomalies</vt:lpstr>
      <vt:lpstr>ASRM classification of Müllerian anomalies</vt:lpstr>
      <vt:lpstr>ASRM classification of Müllerian anomalies</vt:lpstr>
      <vt:lpstr>classification of Müllerian anomalies ESHRE/ESGE 2013 edition </vt:lpstr>
      <vt:lpstr>PowerPoint Presentation</vt:lpstr>
      <vt:lpstr>Comparison of ASRM 2021 and ESHRE/ESGE 2013 classification systems</vt:lpstr>
      <vt:lpstr>Clinical Presentation and Diagnostic Modalities</vt:lpstr>
      <vt:lpstr>Imaging modalities</vt:lpstr>
      <vt:lpstr>Imaging modalities</vt:lpstr>
      <vt:lpstr>Imaging modalities</vt:lpstr>
      <vt:lpstr>Imaging modalities</vt:lpstr>
      <vt:lpstr>MR imaging protocol</vt:lpstr>
      <vt:lpstr>Normal uterus</vt:lpstr>
      <vt:lpstr>Normal uterus</vt:lpstr>
      <vt:lpstr>Mullerian agenesis</vt:lpstr>
      <vt:lpstr>Imaging</vt:lpstr>
      <vt:lpstr>MRI</vt:lpstr>
      <vt:lpstr>PowerPoint Presentation</vt:lpstr>
      <vt:lpstr>Clinical importance and management</vt:lpstr>
      <vt:lpstr>Management</vt:lpstr>
      <vt:lpstr>MRKH syndrome type 1: (a) USG pelvis of a seventeen-year-old girl 46XX karyotype in the transverse plane reveals an ovoid hypoechoic structure posterior to the urinary bladder with poor zonal anatomy (arrow) suggesting the possibility of a hypoplastic uterus. Sagittal T2W MR image (b) reveals a small hypointense linear structure posterior to the bladder in the expected location of the uterus (arrow). The sagittal image obtained after partially emptying the bladder (c) better depicts the rudimentary zonal anatomy confirming the presence of a hypoplastic uterus (thick arrow). Also, note the vagina seen as a linear hyperintensity between the bladder and rectum (thin arrow). T2W coronal image (d) of the upper abdomen reveals both kidneys to be normal</vt:lpstr>
      <vt:lpstr>Cervical agenesis</vt:lpstr>
      <vt:lpstr>Imaging</vt:lpstr>
      <vt:lpstr>Isthmic agenesis: T2W coronal (a) and T1W axial (b) images of a nineteen-year-old girl with primary amenorrhea (a) reveal a normal-sized uterus with the endometrial cavity distended by T2 hypointense and T1 hyperintense contents suggesting blood products. Note the cervix (thin arrow) in a with no communication between the uterus and cervical canal. The uterus is pushed to the right by a hemorrhagic left tubo-ovarian mass due to retrograde menstruation. The normal H-shaped vagina (thick arrow) is well seen on a more inferior T2W axial image (c)</vt:lpstr>
      <vt:lpstr>Clinical importance and management</vt:lpstr>
      <vt:lpstr>Unicornuate uterus</vt:lpstr>
      <vt:lpstr>Diagrammatic representation of variants of unicornuate uterus</vt:lpstr>
      <vt:lpstr>Imaging</vt:lpstr>
      <vt:lpstr>HSG</vt:lpstr>
      <vt:lpstr>PowerPoint Presentation</vt:lpstr>
      <vt:lpstr> Unicornuate uterus. T2-FS coronal MR image (a) in a 31-year-old female with primary infertility reveals an off-midline left-sided banana-shaped uterine horn (black arrow) continuous with the cervix inferiorly s/o left-sided unicornuate uterus. 3D transvaginal USG image (b) in another patient shows a leftsided unicornuate uterus (white arrow) with a small non-cavitary non-communicating rudimentary horn on the right side (arrowhead). The right ovary is normal (asterisk)</vt:lpstr>
      <vt:lpstr>PowerPoint Presentation</vt:lpstr>
      <vt:lpstr>PowerPoint Presentation</vt:lpstr>
      <vt:lpstr>PowerPoint Presentation</vt:lpstr>
      <vt:lpstr>Clinical importance and management</vt:lpstr>
      <vt:lpstr>PowerPoint Presentation</vt:lpstr>
      <vt:lpstr>Uterus didelphys</vt:lpstr>
      <vt:lpstr>Diagrammatic representation of variants of uterus didelphys</vt:lpstr>
      <vt:lpstr>Imaging</vt:lpstr>
      <vt:lpstr>HSG</vt:lpstr>
      <vt:lpstr>MRI</vt:lpstr>
      <vt:lpstr>PowerPoint Presentation</vt:lpstr>
      <vt:lpstr>Uterus didelphys with double cervix and vaginal septum. Axial T2-weighted (a–c), and T2-FS coronal (d) MR images in a twenty-year-old female patient demonstrate two widely divergent uterine cavities showing normal zonal anatomy with no communication between them (a). Two cervical canals (arrows in b, d) are seen separated by an intervening myometrium suggesting a double cervix giving an owl’s eye appearance with increased intercervical distance. Two vaginal canals (arrowheads) are better appreciated in (c)</vt:lpstr>
      <vt:lpstr>Clinical importance and management</vt:lpstr>
      <vt:lpstr>Bicornuate uterus</vt:lpstr>
      <vt:lpstr>Diagrammatic representation and imaging features of bicornuate uterus.  Diagrammatic representation of variants of bicornuate uterus.</vt:lpstr>
      <vt:lpstr>Imaging</vt:lpstr>
      <vt:lpstr>HSG</vt:lpstr>
      <vt:lpstr>USG</vt:lpstr>
      <vt:lpstr>PowerPoint Presentation</vt:lpstr>
      <vt:lpstr>MRI</vt:lpstr>
      <vt:lpstr>Bicornuate uterus with single cervix. T2 weighted coronal MR image demonstrates two widely separate endometrial cavities with external indentation greater than 1.5 cm (double-edged arrow) with a single cervix (thick arrow)</vt:lpstr>
      <vt:lpstr>Clinical importance and management</vt:lpstr>
      <vt:lpstr>PowerPoint Presentation</vt:lpstr>
      <vt:lpstr>Septate uterus</vt:lpstr>
      <vt:lpstr>Diagrammatic representation of variants of septate uterus.  </vt:lpstr>
      <vt:lpstr>Imaging</vt:lpstr>
      <vt:lpstr>HSG</vt:lpstr>
      <vt:lpstr>A) American Society for Reproductive Medicine (ASRM) recommended considering a uterus as septate when there is both an indentation depth &gt;10 mm and an indentation angle &lt;90°, while a normal/arcuate uterus should have both an indentation depth &lt;10 mm and an indentation angle &gt;90°, and a uterus that does not fit these criteria would be left in an unclassifiable ‘gray-zone’; (B) European Society for Gynecological Endoscopy (ESGE) recommended using an indentation-to-wall-thickness (I:WT) ratio &gt;50% to diagnose septate uterus. Over diagnosis of uterine septum (50% of the septum is 4–5 mm if the myometrial wall thickness for example is 8 mm so if you measure the internal fundal indentaion more than 4 mm it will be considered as septum by the ESHRE/ESGE classfication. (ASRM: American Society of Reproductive Medicine; ESHRE-ESGE: European Society of Human Reproduction and Endocrinology-European Society of Gynecological Endoscopy)</vt:lpstr>
      <vt:lpstr>USG</vt:lpstr>
      <vt:lpstr>PowerPoint Presentation</vt:lpstr>
      <vt:lpstr>MRI </vt:lpstr>
      <vt:lpstr>MRI</vt:lpstr>
      <vt:lpstr>Complete septate uterus with obstructed hemivagina and ipsilateral renal agenesis. T2 weighted coronal and T1 weighted axial MR images (a, b) in a twenty-one-year-old female patient demonstrate two endometrial cavities separated by a septum (arrow) extending into the cervix and vagina, the right hemivagina is distended with T2 hyperintense (black asterisk in a) and mild T1 hyperintense contents (white asterisk in b) suggesting blood products. To advantage, T2 weighted axial MR image (c) depicts the two vaginal canals separated by a longitudinal septum (short arrow) with layering of blood products as dependent hypointense and upper hyperintense contents (arrowhead) in distended right hemivagina. T2 weighted coronal MR image of the upper abdomen (d) reveals the absence of the right kidney</vt:lpstr>
      <vt:lpstr>Partial septate uterus. Axial T2 weighted MR image of a twenty-six-old year female patient with recurrent first-trimester pregnancy loss demonstrates a straight external fundal contour (black arrowheads) with internal indentation greater than 1.5 cm (double-headed arrow) from the interostial line (dashed line). The upper part of the septum is isointense to the adjacent myometrium suggesting the muscular septum does not reach up to the internal os. Note made of a tubo-ovarian hemorrhagic mass in the left adnexa </vt:lpstr>
      <vt:lpstr>Hystroscopy</vt:lpstr>
      <vt:lpstr>PowerPoint Presentation</vt:lpstr>
      <vt:lpstr>25-year-old female with septate uterus: a Sagittal, transvaginal sonogram showing measurement of the myometrial septum (curved arrow) and inter-cornual distance (arrow) in septate uterus. b SIS was performed for better evaluation. Axial SIS image shows the exact thickness of myometrial septum (arrow). c Coronal SIS image shows the exact length of the myometrial septum measured from the level of uterine fundus (calipers and arrow). d SIS imaging performed in same patient demonstrates adequate resection of the septum </vt:lpstr>
      <vt:lpstr>Clinical importance and management</vt:lpstr>
      <vt:lpstr>Clinical importance</vt:lpstr>
      <vt:lpstr>Management</vt:lpstr>
      <vt:lpstr>Management </vt:lpstr>
      <vt:lpstr>PowerPoint Presentation</vt:lpstr>
      <vt:lpstr>Differentiating features between bicornuate and septate uterus</vt:lpstr>
      <vt:lpstr>PowerPoint Presentation</vt:lpstr>
      <vt:lpstr>PowerPoint Presentation</vt:lpstr>
      <vt:lpstr>Evidence-based diagnosis and treatment for uterine septum: a guideline</vt:lpstr>
      <vt:lpstr>Evidence-based diagnosis and treatment for uterine septum: a guideline</vt:lpstr>
      <vt:lpstr>Evidence-based diagnosis and treatment for uterine septum: a guideline</vt:lpstr>
      <vt:lpstr>Arcuate uterus</vt:lpstr>
      <vt:lpstr>Arcuate uterus</vt:lpstr>
      <vt:lpstr> </vt:lpstr>
      <vt:lpstr>Congenital Uterine Malformation by Experts (CUME): Better criteria for distinguishing between normal/arcuate and septate uterus? The criteria are: (A) I:WT ratio &gt;110%; (B) indentation angle &lt;140°; (C) indentation depth ≥10 mm. They suggest using internal indentation depth ≥10 mm to distinguish between a normal/arcuate and a septate uterus, because it is the simplest and most reliable measurement of these three.</vt:lpstr>
      <vt:lpstr>HSG</vt:lpstr>
      <vt:lpstr>Arcuate uterus: axial T2W MR image (a) of an arcuate uterus in a 26-year-old female patient with recurrent pregnancy loss shows a normal external fundal outline (white arrowheads) with an internal indentation lesser than 1.5 cm (doubleheaded arrow) from the interostial line. Note normal ovaries bilaterally (arrows). b 3D transvaginal USG image shows a broad saddle-shaped indentation of the arcuate uterus</vt:lpstr>
      <vt:lpstr>PowerPoint Presentation</vt:lpstr>
      <vt:lpstr>Clinical importance and management</vt:lpstr>
      <vt:lpstr>Dysmorphic (T-shaped) uterus</vt:lpstr>
      <vt:lpstr>Diagnose </vt:lpstr>
      <vt:lpstr>CUME criteria </vt:lpstr>
      <vt:lpstr>CUME criteria </vt:lpstr>
      <vt:lpstr>T-shape uterus</vt:lpstr>
      <vt:lpstr>PowerPoint Presentation</vt:lpstr>
      <vt:lpstr>Clinical importance and management</vt:lpstr>
      <vt:lpstr>Developmental vaginal anomalies</vt:lpstr>
      <vt:lpstr>PowerPoint Presentation</vt:lpstr>
      <vt:lpstr>PowerPoint Presentation</vt:lpstr>
      <vt:lpstr>Clinical importance and management</vt:lpstr>
      <vt:lpstr>Longitudinal vaginal septum (LVS)</vt:lpstr>
      <vt:lpstr>Imaging</vt:lpstr>
      <vt:lpstr>Clinical importance and management</vt:lpstr>
      <vt:lpstr>Complex anomalies</vt:lpstr>
      <vt:lpstr>Reproductive Outcomes</vt:lpstr>
      <vt:lpstr>Recent Studies on Müllerian Anomalies and Pregnancy Outcomes </vt:lpstr>
      <vt:lpstr>Treatment of congenital malformations </vt:lpstr>
      <vt:lpstr>Recent Studies on Treatment of Müllerian Anomalies </vt:lpstr>
      <vt:lpstr>Surgical Management and Reproductive Outcomes in Müllerian Anomalies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Windows User</cp:lastModifiedBy>
  <cp:revision>156</cp:revision>
  <dcterms:created xsi:type="dcterms:W3CDTF">2026-03-02T10:29:26Z</dcterms:created>
  <dcterms:modified xsi:type="dcterms:W3CDTF">2026-06-07T22:42:12Z</dcterms:modified>
</cp:coreProperties>
</file>