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48" r:id="rId2"/>
    <p:sldId id="349" r:id="rId3"/>
    <p:sldId id="256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343" r:id="rId12"/>
    <p:sldId id="266" r:id="rId13"/>
    <p:sldId id="356" r:id="rId14"/>
    <p:sldId id="357" r:id="rId15"/>
    <p:sldId id="267" r:id="rId16"/>
    <p:sldId id="268" r:id="rId17"/>
    <p:sldId id="269" r:id="rId18"/>
    <p:sldId id="270" r:id="rId19"/>
    <p:sldId id="350" r:id="rId20"/>
    <p:sldId id="271" r:id="rId21"/>
    <p:sldId id="273" r:id="rId22"/>
    <p:sldId id="344" r:id="rId23"/>
    <p:sldId id="275" r:id="rId24"/>
    <p:sldId id="276" r:id="rId25"/>
    <p:sldId id="277" r:id="rId26"/>
    <p:sldId id="278" r:id="rId27"/>
    <p:sldId id="345" r:id="rId28"/>
    <p:sldId id="282" r:id="rId29"/>
    <p:sldId id="351" r:id="rId30"/>
    <p:sldId id="352" r:id="rId31"/>
    <p:sldId id="283" r:id="rId32"/>
    <p:sldId id="287" r:id="rId33"/>
    <p:sldId id="288" r:id="rId34"/>
    <p:sldId id="347" r:id="rId35"/>
    <p:sldId id="289" r:id="rId36"/>
    <p:sldId id="290" r:id="rId37"/>
    <p:sldId id="291" r:id="rId38"/>
    <p:sldId id="292" r:id="rId39"/>
    <p:sldId id="304" r:id="rId40"/>
    <p:sldId id="305" r:id="rId41"/>
    <p:sldId id="306" r:id="rId42"/>
    <p:sldId id="307" r:id="rId43"/>
    <p:sldId id="308" r:id="rId44"/>
    <p:sldId id="311" r:id="rId45"/>
    <p:sldId id="353" r:id="rId46"/>
    <p:sldId id="318" r:id="rId47"/>
    <p:sldId id="319" r:id="rId48"/>
    <p:sldId id="322" r:id="rId49"/>
    <p:sldId id="323" r:id="rId50"/>
    <p:sldId id="324" r:id="rId51"/>
    <p:sldId id="325" r:id="rId52"/>
    <p:sldId id="326" r:id="rId53"/>
    <p:sldId id="327" r:id="rId54"/>
    <p:sldId id="328" r:id="rId55"/>
    <p:sldId id="329" r:id="rId56"/>
    <p:sldId id="330" r:id="rId57"/>
    <p:sldId id="331" r:id="rId58"/>
    <p:sldId id="332" r:id="rId59"/>
    <p:sldId id="333" r:id="rId60"/>
    <p:sldId id="334" r:id="rId61"/>
    <p:sldId id="336" r:id="rId62"/>
    <p:sldId id="337" r:id="rId63"/>
    <p:sldId id="338" r:id="rId64"/>
    <p:sldId id="339" r:id="rId65"/>
    <p:sldId id="341" r:id="rId66"/>
    <p:sldId id="354" r:id="rId67"/>
    <p:sldId id="355" r:id="rId6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09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3E933D-F98D-4725-A1B8-517C4A40AFB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C3FFD18F-B868-42A3-A53D-F06F68BFFE95}">
      <dgm:prSet phldrT="[Text]" custT="1"/>
      <dgm:spPr/>
      <dgm:t>
        <a:bodyPr/>
        <a:lstStyle/>
        <a:p>
          <a:r>
            <a:rPr lang="en-US" sz="3200" dirty="0" smtClean="0"/>
            <a:t>1</a:t>
          </a:r>
          <a:endParaRPr lang="en-US" sz="2800" dirty="0" smtClean="0"/>
        </a:p>
        <a:p>
          <a:endParaRPr lang="en-US" sz="2400" b="1" dirty="0" smtClean="0"/>
        </a:p>
        <a:p>
          <a:endParaRPr lang="en-US" sz="2400" b="1" dirty="0" smtClean="0"/>
        </a:p>
        <a:p>
          <a:r>
            <a:rPr lang="en-US" sz="3600" b="1" dirty="0" smtClean="0"/>
            <a:t>STEP1</a:t>
          </a:r>
        </a:p>
        <a:p>
          <a:r>
            <a:rPr lang="en-US" sz="2400" b="1" dirty="0" smtClean="0"/>
            <a:t>Trigger Assessment</a:t>
          </a:r>
        </a:p>
        <a:p>
          <a:r>
            <a:rPr lang="en-US" sz="1400" b="1" dirty="0" smtClean="0"/>
            <a:t>β-</a:t>
          </a:r>
          <a:r>
            <a:rPr lang="en-US" sz="1400" b="1" dirty="0" err="1" smtClean="0"/>
            <a:t>hCG</a:t>
          </a:r>
          <a:r>
            <a:rPr lang="en-US" sz="1400" b="1" dirty="0" smtClean="0"/>
            <a:t> / LH low?</a:t>
          </a:r>
          <a:r>
            <a:rPr lang="en-US" sz="1400" dirty="0" smtClean="0"/>
            <a:t/>
          </a:r>
          <a:br>
            <a:rPr lang="en-US" sz="1400" dirty="0" smtClean="0"/>
          </a:br>
          <a:r>
            <a:rPr lang="en-US" sz="1400" dirty="0" smtClean="0"/>
            <a:t>  </a:t>
          </a:r>
          <a:r>
            <a:rPr lang="en-US" sz="1400" b="1" dirty="0" smtClean="0"/>
            <a:t>Trigger failure suspected?</a:t>
          </a:r>
          <a:endParaRPr lang="en-US" sz="1400" dirty="0" smtClean="0"/>
        </a:p>
        <a:p>
          <a:r>
            <a:rPr lang="en-US" sz="1200" dirty="0" smtClean="0"/>
            <a:t>→ </a:t>
          </a:r>
          <a:r>
            <a:rPr lang="en-US" sz="1200" b="1" dirty="0" smtClean="0"/>
            <a:t>YES</a:t>
          </a:r>
        </a:p>
        <a:p>
          <a:r>
            <a:rPr lang="en-US" sz="1200" dirty="0" smtClean="0"/>
            <a:t/>
          </a:r>
          <a:br>
            <a:rPr lang="en-US" sz="1200" dirty="0" smtClean="0"/>
          </a:br>
          <a:r>
            <a:rPr lang="en-US" sz="1400" b="1" dirty="0" smtClean="0"/>
            <a:t>FEFS suspected</a:t>
          </a:r>
          <a:r>
            <a:rPr lang="en-US" sz="1400" dirty="0" smtClean="0"/>
            <a:t/>
          </a:r>
          <a:br>
            <a:rPr lang="en-US" sz="1400" dirty="0" smtClean="0"/>
          </a:br>
          <a:r>
            <a:rPr lang="en-US" sz="1400" dirty="0" smtClean="0"/>
            <a:t>• Review trigger administration</a:t>
          </a:r>
          <a:br>
            <a:rPr lang="en-US" sz="1400" dirty="0" smtClean="0"/>
          </a:br>
          <a:r>
            <a:rPr lang="en-US" sz="1400" dirty="0" smtClean="0"/>
            <a:t>• Consider rescue trigger</a:t>
          </a:r>
          <a:br>
            <a:rPr lang="en-US" sz="1400" dirty="0" smtClean="0"/>
          </a:br>
          <a:r>
            <a:rPr lang="en-US" sz="1400" dirty="0" smtClean="0"/>
            <a:t>• Do NOT label as GEFS</a:t>
          </a:r>
          <a:endParaRPr lang="en-US" sz="2800" dirty="0" smtClean="0"/>
        </a:p>
        <a:p>
          <a:endParaRPr lang="en-US" sz="2800" dirty="0" smtClean="0"/>
        </a:p>
        <a:p>
          <a:endParaRPr lang="en-US" sz="2800" dirty="0" smtClean="0"/>
        </a:p>
        <a:p>
          <a:endParaRPr lang="en-US" sz="2800" dirty="0"/>
        </a:p>
      </dgm:t>
    </dgm:pt>
    <dgm:pt modelId="{5223CB02-8C7C-4488-8946-824FD87D9E38}" type="parTrans" cxnId="{237B49A0-F362-4395-B552-9F614C364B0B}">
      <dgm:prSet/>
      <dgm:spPr/>
      <dgm:t>
        <a:bodyPr/>
        <a:lstStyle/>
        <a:p>
          <a:endParaRPr lang="en-US"/>
        </a:p>
      </dgm:t>
    </dgm:pt>
    <dgm:pt modelId="{6D54D25D-6F6C-4A69-B31A-718B27EF5EF6}" type="sibTrans" cxnId="{237B49A0-F362-4395-B552-9F614C364B0B}">
      <dgm:prSet/>
      <dgm:spPr/>
      <dgm:t>
        <a:bodyPr/>
        <a:lstStyle/>
        <a:p>
          <a:endParaRPr lang="en-US"/>
        </a:p>
      </dgm:t>
    </dgm:pt>
    <dgm:pt modelId="{64637D8C-1C04-4F86-8DF1-7F1FB26D6500}">
      <dgm:prSet phldrT="[Text]" custT="1"/>
      <dgm:spPr/>
      <dgm:t>
        <a:bodyPr/>
        <a:lstStyle/>
        <a:p>
          <a:r>
            <a:rPr lang="en-US" sz="3600" b="1" dirty="0" smtClean="0"/>
            <a:t>STEP 3</a:t>
          </a:r>
        </a:p>
        <a:p>
          <a:r>
            <a:rPr lang="en-US" sz="2000" b="1" dirty="0" smtClean="0"/>
            <a:t>GEFS Consideration</a:t>
          </a:r>
        </a:p>
        <a:p>
          <a:r>
            <a:rPr lang="en-US" sz="2400" b="1" dirty="0" smtClean="0"/>
            <a:t> </a:t>
          </a:r>
          <a:r>
            <a:rPr lang="en-US" sz="1200" b="1" dirty="0" smtClean="0"/>
            <a:t>Diagnosis of exclusion</a:t>
          </a:r>
        </a:p>
        <a:p>
          <a:endParaRPr lang="en-US" sz="1200" b="1" dirty="0" smtClean="0"/>
        </a:p>
        <a:p>
          <a:r>
            <a:rPr lang="en-US" sz="1200" b="1" dirty="0" smtClean="0"/>
            <a:t>Only after excluding:</a:t>
          </a:r>
        </a:p>
        <a:p>
          <a:r>
            <a:rPr lang="en-US" sz="1200" b="1" dirty="0" smtClean="0"/>
            <a:t>.Trigger failure</a:t>
          </a:r>
        </a:p>
        <a:p>
          <a:r>
            <a:rPr lang="en-US" sz="1200" b="1" dirty="0" smtClean="0"/>
            <a:t>.Pharmacokinetic problem</a:t>
          </a:r>
        </a:p>
        <a:p>
          <a:r>
            <a:rPr lang="en-US" sz="1200" b="1" dirty="0" smtClean="0"/>
            <a:t>.Technical/Laboratory errors</a:t>
          </a:r>
          <a:endParaRPr lang="en-US" sz="1200" b="1" dirty="0"/>
        </a:p>
      </dgm:t>
    </dgm:pt>
    <dgm:pt modelId="{61D68271-77C8-48D2-8303-C2B1F5A9427A}" type="parTrans" cxnId="{7C6C75B7-1481-4821-A0A9-6588C0F5D678}">
      <dgm:prSet/>
      <dgm:spPr/>
      <dgm:t>
        <a:bodyPr/>
        <a:lstStyle/>
        <a:p>
          <a:endParaRPr lang="en-US"/>
        </a:p>
      </dgm:t>
    </dgm:pt>
    <dgm:pt modelId="{A623D90E-6446-4CF6-B5A0-6F6AF4FDA68C}" type="sibTrans" cxnId="{7C6C75B7-1481-4821-A0A9-6588C0F5D678}">
      <dgm:prSet/>
      <dgm:spPr/>
      <dgm:t>
        <a:bodyPr/>
        <a:lstStyle/>
        <a:p>
          <a:endParaRPr lang="en-US"/>
        </a:p>
      </dgm:t>
    </dgm:pt>
    <dgm:pt modelId="{C4262DE1-5EB6-4C5C-B561-1FDC0FE78869}">
      <dgm:prSet custT="1"/>
      <dgm:spPr/>
      <dgm:t>
        <a:bodyPr/>
        <a:lstStyle/>
        <a:p>
          <a:r>
            <a:rPr lang="en-US" sz="3600" b="1" dirty="0" smtClean="0"/>
            <a:t>STEP 2</a:t>
          </a:r>
        </a:p>
        <a:p>
          <a:r>
            <a:rPr lang="en-US" sz="2000" b="1" dirty="0" smtClean="0"/>
            <a:t>Technical Assessment Hormonal status adequate but no COC?</a:t>
          </a:r>
        </a:p>
        <a:p>
          <a:r>
            <a:rPr lang="en-US" sz="1200" dirty="0" smtClean="0"/>
            <a:t>→EVALUATE:</a:t>
          </a:r>
        </a:p>
        <a:p>
          <a:r>
            <a:rPr lang="en-US" sz="1200" b="1" dirty="0" smtClean="0"/>
            <a:t>.Follicular fluid re-check</a:t>
          </a:r>
        </a:p>
        <a:p>
          <a:r>
            <a:rPr lang="en-US" sz="1200" b="1" dirty="0" smtClean="0"/>
            <a:t>.flushing technique</a:t>
          </a:r>
        </a:p>
        <a:p>
          <a:r>
            <a:rPr lang="en-US" sz="1200" b="1" dirty="0" smtClean="0"/>
            <a:t>.Aspiration system</a:t>
          </a:r>
        </a:p>
        <a:p>
          <a:r>
            <a:rPr lang="en-US" sz="1200" b="1" dirty="0" smtClean="0"/>
            <a:t>    .Operator performance</a:t>
          </a:r>
          <a:endParaRPr lang="en-US" sz="1200" b="1" dirty="0"/>
        </a:p>
      </dgm:t>
    </dgm:pt>
    <dgm:pt modelId="{A76C5A81-DFC3-4128-ABE4-AB788057388F}" type="parTrans" cxnId="{E1BC4FCB-2EA0-48DE-A900-3F908593F50D}">
      <dgm:prSet/>
      <dgm:spPr/>
      <dgm:t>
        <a:bodyPr/>
        <a:lstStyle/>
        <a:p>
          <a:endParaRPr lang="en-US"/>
        </a:p>
      </dgm:t>
    </dgm:pt>
    <dgm:pt modelId="{E751F9B7-D188-4EA5-BC8D-A6664306519B}" type="sibTrans" cxnId="{E1BC4FCB-2EA0-48DE-A900-3F908593F50D}">
      <dgm:prSet/>
      <dgm:spPr/>
      <dgm:t>
        <a:bodyPr/>
        <a:lstStyle/>
        <a:p>
          <a:endParaRPr lang="en-US"/>
        </a:p>
      </dgm:t>
    </dgm:pt>
    <dgm:pt modelId="{CA41CAC9-6736-4A3C-B2E7-88F3B4330495}" type="pres">
      <dgm:prSet presAssocID="{C23E933D-F98D-4725-A1B8-517C4A40AFBD}" presName="CompostProcess" presStyleCnt="0">
        <dgm:presLayoutVars>
          <dgm:dir/>
          <dgm:resizeHandles val="exact"/>
        </dgm:presLayoutVars>
      </dgm:prSet>
      <dgm:spPr/>
    </dgm:pt>
    <dgm:pt modelId="{34A31690-5ABC-43E7-9F94-C378898552B0}" type="pres">
      <dgm:prSet presAssocID="{C23E933D-F98D-4725-A1B8-517C4A40AFBD}" presName="arrow" presStyleLbl="bgShp" presStyleIdx="0" presStyleCnt="1" custLinFactNeighborX="41943" custLinFactNeighborY="-4278"/>
      <dgm:spPr/>
    </dgm:pt>
    <dgm:pt modelId="{3950049E-B3D3-4D1F-8E7A-3FE5B292A3AF}" type="pres">
      <dgm:prSet presAssocID="{C23E933D-F98D-4725-A1B8-517C4A40AFBD}" presName="linearProcess" presStyleCnt="0"/>
      <dgm:spPr/>
    </dgm:pt>
    <dgm:pt modelId="{49A9AF05-56FA-4072-9FA7-64D886F0AD1A}" type="pres">
      <dgm:prSet presAssocID="{C3FFD18F-B868-42A3-A53D-F06F68BFFE95}" presName="textNode" presStyleLbl="node1" presStyleIdx="0" presStyleCnt="3" custScaleX="139964" custScaleY="196380" custLinFactNeighborX="-57266" custLinFactNeighborY="-23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9E5991-D841-4723-85E7-DE7106149020}" type="pres">
      <dgm:prSet presAssocID="{6D54D25D-6F6C-4A69-B31A-718B27EF5EF6}" presName="sibTrans" presStyleCnt="0"/>
      <dgm:spPr/>
    </dgm:pt>
    <dgm:pt modelId="{26553920-FBB9-4F2E-97B1-88F040D2C879}" type="pres">
      <dgm:prSet presAssocID="{C4262DE1-5EB6-4C5C-B561-1FDC0FE78869}" presName="textNode" presStyleLbl="node1" presStyleIdx="1" presStyleCnt="3" custScaleX="141921" custScaleY="197028" custLinFactNeighborY="-28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80B33B-831D-4896-9468-9718028A8CAF}" type="pres">
      <dgm:prSet presAssocID="{E751F9B7-D188-4EA5-BC8D-A6664306519B}" presName="sibTrans" presStyleCnt="0"/>
      <dgm:spPr/>
    </dgm:pt>
    <dgm:pt modelId="{E2989F49-5BB2-4366-9F9D-D930331B05A3}" type="pres">
      <dgm:prSet presAssocID="{64637D8C-1C04-4F86-8DF1-7F1FB26D6500}" presName="textNode" presStyleLbl="node1" presStyleIdx="2" presStyleCnt="3" custScaleX="139493" custScaleY="201728" custLinFactX="85779" custLinFactNeighborX="100000" custLinFactNeighborY="-4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7B49A0-F362-4395-B552-9F614C364B0B}" srcId="{C23E933D-F98D-4725-A1B8-517C4A40AFBD}" destId="{C3FFD18F-B868-42A3-A53D-F06F68BFFE95}" srcOrd="0" destOrd="0" parTransId="{5223CB02-8C7C-4488-8946-824FD87D9E38}" sibTransId="{6D54D25D-6F6C-4A69-B31A-718B27EF5EF6}"/>
    <dgm:cxn modelId="{D6233636-74DF-41BE-8D7D-B574B3997721}" type="presOf" srcId="{C4262DE1-5EB6-4C5C-B561-1FDC0FE78869}" destId="{26553920-FBB9-4F2E-97B1-88F040D2C879}" srcOrd="0" destOrd="0" presId="urn:microsoft.com/office/officeart/2005/8/layout/hProcess9"/>
    <dgm:cxn modelId="{6B9A789E-8FCE-4691-9A50-771BE9A28DDD}" type="presOf" srcId="{C3FFD18F-B868-42A3-A53D-F06F68BFFE95}" destId="{49A9AF05-56FA-4072-9FA7-64D886F0AD1A}" srcOrd="0" destOrd="0" presId="urn:microsoft.com/office/officeart/2005/8/layout/hProcess9"/>
    <dgm:cxn modelId="{E1BC4FCB-2EA0-48DE-A900-3F908593F50D}" srcId="{C23E933D-F98D-4725-A1B8-517C4A40AFBD}" destId="{C4262DE1-5EB6-4C5C-B561-1FDC0FE78869}" srcOrd="1" destOrd="0" parTransId="{A76C5A81-DFC3-4128-ABE4-AB788057388F}" sibTransId="{E751F9B7-D188-4EA5-BC8D-A6664306519B}"/>
    <dgm:cxn modelId="{7C6D9E0F-E2AB-477E-8579-6C7BFC149912}" type="presOf" srcId="{64637D8C-1C04-4F86-8DF1-7F1FB26D6500}" destId="{E2989F49-5BB2-4366-9F9D-D930331B05A3}" srcOrd="0" destOrd="0" presId="urn:microsoft.com/office/officeart/2005/8/layout/hProcess9"/>
    <dgm:cxn modelId="{7C6C75B7-1481-4821-A0A9-6588C0F5D678}" srcId="{C23E933D-F98D-4725-A1B8-517C4A40AFBD}" destId="{64637D8C-1C04-4F86-8DF1-7F1FB26D6500}" srcOrd="2" destOrd="0" parTransId="{61D68271-77C8-48D2-8303-C2B1F5A9427A}" sibTransId="{A623D90E-6446-4CF6-B5A0-6F6AF4FDA68C}"/>
    <dgm:cxn modelId="{52B37216-C03F-4564-90C6-06F9931BEC42}" type="presOf" srcId="{C23E933D-F98D-4725-A1B8-517C4A40AFBD}" destId="{CA41CAC9-6736-4A3C-B2E7-88F3B4330495}" srcOrd="0" destOrd="0" presId="urn:microsoft.com/office/officeart/2005/8/layout/hProcess9"/>
    <dgm:cxn modelId="{28CE16A0-0877-4ED4-8BE1-FE93D53977F2}" type="presParOf" srcId="{CA41CAC9-6736-4A3C-B2E7-88F3B4330495}" destId="{34A31690-5ABC-43E7-9F94-C378898552B0}" srcOrd="0" destOrd="0" presId="urn:microsoft.com/office/officeart/2005/8/layout/hProcess9"/>
    <dgm:cxn modelId="{41C9BAF6-09F7-4888-AF29-07D5BD37E96D}" type="presParOf" srcId="{CA41CAC9-6736-4A3C-B2E7-88F3B4330495}" destId="{3950049E-B3D3-4D1F-8E7A-3FE5B292A3AF}" srcOrd="1" destOrd="0" presId="urn:microsoft.com/office/officeart/2005/8/layout/hProcess9"/>
    <dgm:cxn modelId="{7625238C-1826-4776-B4B7-979FC5192166}" type="presParOf" srcId="{3950049E-B3D3-4D1F-8E7A-3FE5B292A3AF}" destId="{49A9AF05-56FA-4072-9FA7-64D886F0AD1A}" srcOrd="0" destOrd="0" presId="urn:microsoft.com/office/officeart/2005/8/layout/hProcess9"/>
    <dgm:cxn modelId="{C9A9A606-AE13-48EE-8A65-B517E770DC8E}" type="presParOf" srcId="{3950049E-B3D3-4D1F-8E7A-3FE5B292A3AF}" destId="{E39E5991-D841-4723-85E7-DE7106149020}" srcOrd="1" destOrd="0" presId="urn:microsoft.com/office/officeart/2005/8/layout/hProcess9"/>
    <dgm:cxn modelId="{DF6F81C4-497D-4007-98BF-447B14A56326}" type="presParOf" srcId="{3950049E-B3D3-4D1F-8E7A-3FE5B292A3AF}" destId="{26553920-FBB9-4F2E-97B1-88F040D2C879}" srcOrd="2" destOrd="0" presId="urn:microsoft.com/office/officeart/2005/8/layout/hProcess9"/>
    <dgm:cxn modelId="{10720C28-B2D1-4DD0-9B01-35463B008D31}" type="presParOf" srcId="{3950049E-B3D3-4D1F-8E7A-3FE5B292A3AF}" destId="{3880B33B-831D-4896-9468-9718028A8CAF}" srcOrd="3" destOrd="0" presId="urn:microsoft.com/office/officeart/2005/8/layout/hProcess9"/>
    <dgm:cxn modelId="{DBBEA1DE-26A8-4932-A8D9-BE4E03559241}" type="presParOf" srcId="{3950049E-B3D3-4D1F-8E7A-3FE5B292A3AF}" destId="{E2989F49-5BB2-4366-9F9D-D930331B05A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31690-5ABC-43E7-9F94-C378898552B0}">
      <dsp:nvSpPr>
        <dsp:cNvPr id="0" name=""/>
        <dsp:cNvSpPr/>
      </dsp:nvSpPr>
      <dsp:spPr>
        <a:xfrm>
          <a:off x="1599556" y="0"/>
          <a:ext cx="9064150" cy="542200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9AF05-56FA-4072-9FA7-64D886F0AD1A}">
      <dsp:nvSpPr>
        <dsp:cNvPr id="0" name=""/>
        <dsp:cNvSpPr/>
      </dsp:nvSpPr>
      <dsp:spPr>
        <a:xfrm>
          <a:off x="0" y="529925"/>
          <a:ext cx="3310249" cy="42590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1</a:t>
          </a:r>
          <a:endParaRPr lang="en-US" sz="28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/>
            <a:t>STEP1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Trigger Assessment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β-</a:t>
          </a:r>
          <a:r>
            <a:rPr lang="en-US" sz="1400" b="1" kern="1200" dirty="0" err="1" smtClean="0"/>
            <a:t>hCG</a:t>
          </a:r>
          <a:r>
            <a:rPr lang="en-US" sz="1400" b="1" kern="1200" dirty="0" smtClean="0"/>
            <a:t> / LH low?</a:t>
          </a:r>
          <a:r>
            <a:rPr lang="en-US" sz="1400" kern="1200" dirty="0" smtClean="0"/>
            <a:t/>
          </a:r>
          <a:br>
            <a:rPr lang="en-US" sz="1400" kern="1200" dirty="0" smtClean="0"/>
          </a:br>
          <a:r>
            <a:rPr lang="en-US" sz="1400" kern="1200" dirty="0" smtClean="0"/>
            <a:t>  </a:t>
          </a:r>
          <a:r>
            <a:rPr lang="en-US" sz="1400" b="1" kern="1200" dirty="0" smtClean="0"/>
            <a:t>Trigger failure suspected?</a:t>
          </a:r>
          <a:endParaRPr lang="en-US" sz="14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→ </a:t>
          </a:r>
          <a:r>
            <a:rPr lang="en-US" sz="1200" b="1" kern="1200" dirty="0" smtClean="0"/>
            <a:t>YES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/>
          </a:r>
          <a:br>
            <a:rPr lang="en-US" sz="1200" kern="1200" dirty="0" smtClean="0"/>
          </a:br>
          <a:r>
            <a:rPr lang="en-US" sz="1400" b="1" kern="1200" dirty="0" smtClean="0"/>
            <a:t>FEFS suspected</a:t>
          </a:r>
          <a:r>
            <a:rPr lang="en-US" sz="1400" kern="1200" dirty="0" smtClean="0"/>
            <a:t/>
          </a:r>
          <a:br>
            <a:rPr lang="en-US" sz="1400" kern="1200" dirty="0" smtClean="0"/>
          </a:br>
          <a:r>
            <a:rPr lang="en-US" sz="1400" kern="1200" dirty="0" smtClean="0"/>
            <a:t>• Review trigger administration</a:t>
          </a:r>
          <a:br>
            <a:rPr lang="en-US" sz="1400" kern="1200" dirty="0" smtClean="0"/>
          </a:br>
          <a:r>
            <a:rPr lang="en-US" sz="1400" kern="1200" dirty="0" smtClean="0"/>
            <a:t>• Consider rescue trigger</a:t>
          </a:r>
          <a:br>
            <a:rPr lang="en-US" sz="1400" kern="1200" dirty="0" smtClean="0"/>
          </a:br>
          <a:r>
            <a:rPr lang="en-US" sz="1400" kern="1200" dirty="0" smtClean="0"/>
            <a:t>• Do NOT label as GEFS</a:t>
          </a:r>
          <a:endParaRPr lang="en-US" sz="28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>
        <a:off x="161593" y="691518"/>
        <a:ext cx="2987063" cy="3935908"/>
      </dsp:txXfrm>
    </dsp:sp>
    <dsp:sp modelId="{26553920-FBB9-4F2E-97B1-88F040D2C879}">
      <dsp:nvSpPr>
        <dsp:cNvPr id="0" name=""/>
        <dsp:cNvSpPr/>
      </dsp:nvSpPr>
      <dsp:spPr>
        <a:xfrm>
          <a:off x="3659156" y="513225"/>
          <a:ext cx="3356534" cy="42731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/>
            <a:t>STEP 2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Technical Assessment Hormonal status adequate but no COC?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→EVALUATE: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.Follicular fluid re-check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.flushing technique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.Aspiration system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    .Operator performance</a:t>
          </a:r>
          <a:endParaRPr lang="en-US" sz="1200" b="1" kern="1200" dirty="0"/>
        </a:p>
      </dsp:txBody>
      <dsp:txXfrm>
        <a:off x="3823008" y="677077"/>
        <a:ext cx="3028830" cy="3945443"/>
      </dsp:txXfrm>
    </dsp:sp>
    <dsp:sp modelId="{E2989F49-5BB2-4366-9F9D-D930331B05A3}">
      <dsp:nvSpPr>
        <dsp:cNvPr id="0" name=""/>
        <dsp:cNvSpPr/>
      </dsp:nvSpPr>
      <dsp:spPr>
        <a:xfrm>
          <a:off x="7364596" y="425172"/>
          <a:ext cx="3299110" cy="43750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/>
            <a:t>STEP 3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GEFS Consideration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 </a:t>
          </a:r>
          <a:r>
            <a:rPr lang="en-US" sz="1200" b="1" kern="1200" dirty="0" smtClean="0"/>
            <a:t>Diagnosis of exclusion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/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Only after excluding: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.Trigger failure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.Pharmacokinetic problem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.Technical/Laboratory errors</a:t>
          </a:r>
          <a:endParaRPr lang="en-US" sz="1200" b="1" kern="1200" dirty="0"/>
        </a:p>
      </dsp:txBody>
      <dsp:txXfrm>
        <a:off x="7525645" y="586221"/>
        <a:ext cx="2977012" cy="40529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772" y="0"/>
            <a:ext cx="6862380" cy="686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7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52527" y="685078"/>
            <a:ext cx="9250448" cy="435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zirmatn"/>
              </a:rPr>
              <a:t>2.Physiology and Proposed Mechanisms of Empty Follicle Syndrome (EFS)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 1. Role of LH Surge /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hCG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 in Final Oocyte Maturation: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The mid-cycle LH surge or exogenous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administration plays a pivotal role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 in the final stages of follicular development and oocyte maturation.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b="1" dirty="0"/>
          </a:p>
        </p:txBody>
      </p:sp>
      <p:sp>
        <p:nvSpPr>
          <p:cNvPr id="5" name="AutoShape 2" descr="📚"/>
          <p:cNvSpPr>
            <a:spLocks noChangeAspect="1" noChangeArrowheads="1"/>
          </p:cNvSpPr>
          <p:nvPr/>
        </p:nvSpPr>
        <p:spPr bwMode="auto">
          <a:xfrm>
            <a:off x="10798175" y="1746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8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7189" y="0"/>
            <a:ext cx="918811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Following LH/</a:t>
            </a:r>
            <a:r>
              <a:rPr lang="en-US" altLang="en-US" b="1" dirty="0" err="1">
                <a:solidFill>
                  <a:srgbClr val="000000"/>
                </a:solidFill>
                <a:latin typeface="Vazirmatn"/>
              </a:rPr>
              <a:t>hCG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signaling, multiple coordinated biological processes are initiated within the </a:t>
            </a:r>
            <a:r>
              <a:rPr lang="en-US" altLang="en-US" b="1" dirty="0" err="1">
                <a:solidFill>
                  <a:srgbClr val="000000"/>
                </a:solidFill>
                <a:latin typeface="Vazirmatn"/>
              </a:rPr>
              <a:t>preovulatory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follicle, including: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1.Resumption of meiosis from prophase I arrest </a:t>
            </a:r>
            <a:endParaRPr lang="en-US" altLang="en-US" b="1" dirty="0" smtClean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2.Germinal vesicle breakdown (GVBD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)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3.Completion of meiosis I and extrusion of the first polar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body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4.Initiation of cytoplasmic maturation of the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oocyte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5.Luteinization of granulosa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cells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6.Activation of intra-follicular signaling pathways including EGF-like growth factors</a:t>
            </a:r>
            <a:endParaRPr lang="en-US" altLang="en-US" sz="1100" dirty="0"/>
          </a:p>
        </p:txBody>
      </p:sp>
      <p:sp>
        <p:nvSpPr>
          <p:cNvPr id="5" name="Rectangle 4"/>
          <p:cNvSpPr/>
          <p:nvPr/>
        </p:nvSpPr>
        <p:spPr>
          <a:xfrm>
            <a:off x="1977189" y="6186309"/>
            <a:ext cx="928436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Stevenson SC, </a:t>
            </a:r>
            <a:r>
              <a:rPr lang="en-US" altLang="en-US" sz="900" b="1" dirty="0" err="1">
                <a:solidFill>
                  <a:srgbClr val="000000"/>
                </a:solidFill>
                <a:latin typeface="Vazirmatn"/>
              </a:rPr>
              <a:t>Lashen</a:t>
            </a: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 H. Fertility and Sterility. 2008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 smtClean="0">
                <a:solidFill>
                  <a:srgbClr val="000000"/>
                </a:solidFill>
                <a:latin typeface="Vazirmatn"/>
              </a:rPr>
              <a:t>ASRM </a:t>
            </a: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Practice Committee Opinion: Ovarian Stimulation and Triggering in ART (American Society for Reproductive Medicine, 2022–2023 update)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ESHRE Guideline: Ovarian Stimulation for IVF/ICSI (European Society of Human Reproduction and Embryology, 2019–2023 updates) 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168019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1197" y="759854"/>
            <a:ext cx="8915400" cy="377762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Disruption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in LH/</a:t>
            </a:r>
            <a:r>
              <a:rPr lang="en-US" altLang="en-US" b="1" dirty="0" err="1">
                <a:solidFill>
                  <a:srgbClr val="000000"/>
                </a:solidFill>
                <a:latin typeface="Vazirmatn"/>
              </a:rPr>
              <a:t>hCG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signaling may result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in: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b="1" dirty="0">
                <a:solidFill>
                  <a:schemeClr val="tx1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chemeClr val="tx1"/>
                </a:solidFill>
                <a:latin typeface="Vazirmatn"/>
              </a:rPr>
              <a:t> -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failure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of oocyte maturation </a:t>
            </a:r>
            <a:endParaRPr lang="en-US" altLang="en-US" b="1" dirty="0" smtClean="0">
              <a:solidFill>
                <a:srgbClr val="000000"/>
              </a:solidFill>
              <a:latin typeface="Vazirmatn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- failure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of oocyte </a:t>
            </a: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detachment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from the cumulus–oocyte complex, despite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apparently normal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follicular development. </a:t>
            </a:r>
            <a:endParaRPr lang="en-US" altLang="en-US" sz="1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000000"/>
              </a:solidFill>
              <a:latin typeface="Vazirmatn"/>
            </a:endParaRPr>
          </a:p>
        </p:txBody>
      </p:sp>
    </p:spTree>
    <p:extLst>
      <p:ext uri="{BB962C8B-B14F-4D97-AF65-F5344CB8AC3E}">
        <p14:creationId xmlns:p14="http://schemas.microsoft.com/office/powerpoint/2010/main" val="191792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560" y="750860"/>
            <a:ext cx="9649882" cy="526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0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498" y="661589"/>
            <a:ext cx="9341325" cy="509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5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54848" y="379303"/>
            <a:ext cx="8831547" cy="6478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2. Defects in </a:t>
            </a: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Folliculogenesis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 and Oocyte Maturation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Current evidence supports a dual-level model of dysfunction in Empty Follicle Syndrome: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A.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Folliculogenesis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-level dysfunction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This refers to impaired follicular development despite ovarian stimulation,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characterized by: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.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Reduced granulosa cell proliferation 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Abnormal steroidogenesis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Impaired follicular microenvironment 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Inadequate development of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preovulatory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follicles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Hatırnaz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Ş, et al. 2024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Trends in Molecular Medicine. 2025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ESHRE Guideline: Ovarian Stimulation for IVF/ICSI (2019–2023 updates)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ASRM Practice Committee Opinion: Ovarian Response and Triggering in ART (2022–2023) </a:t>
            </a: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AutoShape 2" descr="📚"/>
          <p:cNvSpPr>
            <a:spLocks noChangeAspect="1" noChangeArrowheads="1"/>
          </p:cNvSpPr>
          <p:nvPr/>
        </p:nvSpPr>
        <p:spPr bwMode="auto">
          <a:xfrm flipV="1">
            <a:off x="8012345" y="2592111"/>
            <a:ext cx="18751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1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4057" y="240407"/>
            <a:ext cx="9117684" cy="5632360"/>
          </a:xfrm>
        </p:spPr>
        <p:txBody>
          <a:bodyPr>
            <a:normAutofit lnSpcReduction="10000"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B. Oocyte maturation-level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dysfunction:</a:t>
            </a: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In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this scenario, follicular development appears morphologically normal; however, the oocyte fails to achieve full developmental competence, including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: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b="1" dirty="0" smtClean="0">
              <a:solidFill>
                <a:srgbClr val="000000"/>
              </a:solidFill>
              <a:latin typeface="Vazirmatn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1.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Failure to resume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meiosis</a:t>
            </a: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2.Arrest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at germinal vesicle or metaphase I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stage</a:t>
            </a: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3.Failure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of cytoplasmic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maturation</a:t>
            </a: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b="1" dirty="0" smtClean="0">
              <a:solidFill>
                <a:srgbClr val="000000"/>
              </a:solidFill>
              <a:latin typeface="Vazirmatn"/>
            </a:endParaRP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This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mechanism is increasingly recognized as central in cases of Genuine Empty Follicle Syndrome (GEFS), particularly in patients with recurrent or unexplained presentations.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074057" y="5996226"/>
            <a:ext cx="927708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000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 err="1">
                <a:solidFill>
                  <a:srgbClr val="000000"/>
                </a:solidFill>
                <a:latin typeface="Vazirmatn"/>
              </a:rPr>
              <a:t>Hatırnaz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Ş, et al. 2024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Trends in Molecular Medicine. 2025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ESHRE Guideline: Ovarian Stimulation for IVF/ICSI (2019–2023 updates)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ASRM Practice Committee Opinion: Ovarian Response and Triggering in ART (2022–2023) </a:t>
            </a:r>
            <a:endParaRPr lang="en-US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29550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854185" y="603777"/>
            <a:ext cx="8547652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3. Abnormal Cumulus Expansion and Cumulus–Oocyte 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b="1" dirty="0">
                <a:solidFill>
                  <a:srgbClr val="C00000"/>
                </a:solidFill>
                <a:latin typeface="Vazirmatn"/>
              </a:rPr>
              <a:t> </a:t>
            </a:r>
            <a:r>
              <a:rPr lang="en-US" altLang="en-US" sz="2400" b="1" dirty="0" smtClean="0">
                <a:solidFill>
                  <a:srgbClr val="C00000"/>
                </a:solidFill>
                <a:latin typeface="Vazirmatn"/>
              </a:rPr>
              <a:t>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Complex (COC) Dysfunction: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Cumulus expansion is a critical LH/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-dependent process required for   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successful oocyte maturation and release.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This process is mediated by: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1.EGF-like growth factors (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amphiregulin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[AREG],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epiregulin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[EREG],     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betacellulin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[BTC])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 2.Hyaluronan synthesis (via HAS2 pathway)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 3.Intracellular signaling cascades within granulosa and cumulus cells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50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105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Hatırnaz</a:t>
            </a:r>
            <a:r>
              <a:rPr kumimoji="0" lang="en-US" altLang="en-US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Ş, et al. 2024 * Trends in Molecular Medicine. 2025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Stevenson SC, </a:t>
            </a:r>
            <a:r>
              <a:rPr kumimoji="0" lang="en-US" altLang="en-US" sz="105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Lashen</a:t>
            </a:r>
            <a:r>
              <a:rPr kumimoji="0" lang="en-US" altLang="en-US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H. Fertility and Sterility. 2008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ASRM Practice Committee Opinion: Ovarian Stimulation and Triggering (2022–2023)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ESHRE Guideline: Ovarian Stimulation for IVF/ICSI (2019–2023 updates)</a:t>
            </a:r>
            <a:r>
              <a:rPr kumimoji="0" lang="en-US" altLang="en-US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7" name="AutoShape 4" descr="📚"/>
          <p:cNvSpPr>
            <a:spLocks noChangeAspect="1" noChangeArrowheads="1"/>
          </p:cNvSpPr>
          <p:nvPr/>
        </p:nvSpPr>
        <p:spPr bwMode="auto">
          <a:xfrm flipV="1">
            <a:off x="10528675" y="2521687"/>
            <a:ext cx="213691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4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9383" y="305816"/>
            <a:ext cx="9336625" cy="6218349"/>
          </a:xfrm>
        </p:spPr>
        <p:txBody>
          <a:bodyPr>
            <a:normAutofit/>
          </a:bodyPr>
          <a:lstStyle/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Failure of cumulus expansion may lead to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:</a:t>
            </a:r>
          </a:p>
          <a:p>
            <a:pPr marL="0" lvl="0" indent="0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1.Impaired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detachment of the cumulus–oocyte complex from the follicular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wall</a:t>
            </a:r>
          </a:p>
          <a:p>
            <a:pPr marL="0" lvl="0" indent="0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2.Retention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of the oocyte within follicular structures despite follicular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aspiration</a:t>
            </a:r>
          </a:p>
          <a:p>
            <a:pPr marL="0" lvl="0" indent="0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3.Apparent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absence of oocytes during retrieval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procedures</a:t>
            </a:r>
          </a:p>
          <a:p>
            <a:pPr marL="0" lvl="0" indent="0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4.Functional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“empty follicle” appearance despite the presence of oocyte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 </a:t>
            </a:r>
          </a:p>
          <a:p>
            <a:pPr marL="0" lvl="0" indent="0"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structures </a:t>
            </a: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b="1" dirty="0" smtClean="0">
              <a:solidFill>
                <a:srgbClr val="000000"/>
              </a:solidFill>
              <a:latin typeface="Vazirmatn"/>
            </a:endParaRP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This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mechanism is considered particularly relevant in both False EFS and selected cases of Genuine EFS. </a:t>
            </a:r>
            <a:r>
              <a:rPr lang="en-US" altLang="en-US" b="1" dirty="0">
                <a:solidFill>
                  <a:schemeClr val="tx1"/>
                </a:solidFill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18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923" y="713104"/>
            <a:ext cx="9341325" cy="509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781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37318" y="3004266"/>
            <a:ext cx="87219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"/>
              </a:rPr>
              <a:t>Empty Follicle Syndrome (EFS)</a:t>
            </a:r>
            <a:endParaRPr lang="en-US" sz="4400" dirty="0"/>
          </a:p>
        </p:txBody>
      </p:sp>
      <p:sp>
        <p:nvSpPr>
          <p:cNvPr id="2" name="Rectangle 1"/>
          <p:cNvSpPr/>
          <p:nvPr/>
        </p:nvSpPr>
        <p:spPr>
          <a:xfrm>
            <a:off x="3149298" y="4344384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upervisor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Dr. 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Maryam </a:t>
            </a:r>
            <a:r>
              <a:rPr 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Hafezi</a:t>
            </a:r>
            <a:endParaRPr lang="fa-IR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By:</a:t>
            </a:r>
            <a:r>
              <a:rPr lang="fa-I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Saadat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Hajatzadeh</a:t>
            </a:r>
            <a:endParaRPr lang="fa-IR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55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30569" y="516570"/>
            <a:ext cx="836268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Vazirmatn"/>
              </a:rPr>
              <a:t>4. Potential Role of Zona </a:t>
            </a:r>
            <a:r>
              <a:rPr lang="en-US" sz="2400" b="1" dirty="0" err="1">
                <a:solidFill>
                  <a:srgbClr val="C00000"/>
                </a:solidFill>
                <a:latin typeface="Vazirmatn"/>
              </a:rPr>
              <a:t>Pellucida</a:t>
            </a:r>
            <a:r>
              <a:rPr lang="en-US" sz="2400" b="1" dirty="0">
                <a:solidFill>
                  <a:srgbClr val="C00000"/>
                </a:solidFill>
                <a:latin typeface="Vazirmatn"/>
              </a:rPr>
              <a:t> (ZP) </a:t>
            </a:r>
            <a:r>
              <a:rPr lang="en-US" sz="2400" b="1" dirty="0" smtClean="0">
                <a:solidFill>
                  <a:srgbClr val="C00000"/>
                </a:solidFill>
                <a:latin typeface="Vazirmatn"/>
              </a:rPr>
              <a:t>Abnormalities </a:t>
            </a:r>
            <a:r>
              <a:rPr lang="en-US" sz="2400" b="1" dirty="0">
                <a:solidFill>
                  <a:srgbClr val="C00000"/>
                </a:solidFill>
                <a:latin typeface="Vazirmatn"/>
              </a:rPr>
              <a:t>— Emerging </a:t>
            </a:r>
            <a:r>
              <a:rPr lang="en-US" sz="2400" b="1" dirty="0" smtClean="0">
                <a:solidFill>
                  <a:srgbClr val="C00000"/>
                </a:solidFill>
                <a:latin typeface="Vazirmatn"/>
              </a:rPr>
              <a:t>Hypothesis:</a:t>
            </a:r>
          </a:p>
          <a:p>
            <a:pPr fontAlgn="ctr"/>
            <a:endParaRPr lang="en-US" dirty="0">
              <a:solidFill>
                <a:srgbClr val="000000"/>
              </a:solidFill>
              <a:latin typeface="Vazirmatn"/>
            </a:endParaRPr>
          </a:p>
          <a:p>
            <a:pPr fontAlgn="ctr">
              <a:lnSpc>
                <a:spcPct val="150000"/>
              </a:lnSpc>
            </a:pPr>
            <a:r>
              <a:rPr lang="en-US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Recent molecular and genetic studies have proposed a potential role of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 </a:t>
            </a:r>
          </a:p>
          <a:p>
            <a:pPr fontAlgn="ctr"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zona </a:t>
            </a:r>
            <a:r>
              <a:rPr lang="en-US" b="1" dirty="0" err="1">
                <a:solidFill>
                  <a:srgbClr val="000000"/>
                </a:solidFill>
                <a:latin typeface="Vazirmatn"/>
              </a:rPr>
              <a:t>pellucida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 (ZP) abnormalities in selected cases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of recurrent or   </a:t>
            </a:r>
          </a:p>
          <a:p>
            <a:pPr fontAlgn="ctr"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unexplained Empty Follicle Syndrome.</a:t>
            </a:r>
            <a:r>
              <a:rPr lang="fa-IR" dirty="0">
                <a:solidFill>
                  <a:srgbClr val="000000"/>
                </a:solidFill>
                <a:latin typeface="Vazirmatn"/>
              </a:rPr>
              <a:t/>
            </a:r>
            <a:br>
              <a:rPr lang="fa-IR" dirty="0">
                <a:solidFill>
                  <a:srgbClr val="000000"/>
                </a:solidFill>
                <a:latin typeface="Vazirmatn"/>
              </a:rPr>
            </a:br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030569" y="3595568"/>
            <a:ext cx="8420171" cy="326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The zona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pellucida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is composed of glycoproteins encoded by: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ZP1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 ZP2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ZP3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Trends in Molecular Medicine. 2025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Hatırnaz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Ş, et al. 2024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ASRM Practice Committee Opinion: Genetics and Oocyte Quality in ART (2022–2023) 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AutoShape 2" descr="📚"/>
          <p:cNvSpPr>
            <a:spLocks noChangeAspect="1" noChangeArrowheads="1"/>
          </p:cNvSpPr>
          <p:nvPr/>
        </p:nvSpPr>
        <p:spPr bwMode="auto">
          <a:xfrm>
            <a:off x="8893175" y="-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6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68558" y="54788"/>
            <a:ext cx="8786192" cy="690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5. Integrated Pathophysiological Model of EFS: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Current evidence supports a multilevel and heterogeneous pathophysiological 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model of Empty Follicle Syndrome rather than a single etiological mechanism.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defTabSz="914400">
              <a:lnSpc>
                <a:spcPct val="150000"/>
              </a:lnSpc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Therefore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, </a:t>
            </a: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EFS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should be considered a </a:t>
            </a: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final clinical phenotype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representing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</a:t>
            </a:r>
          </a:p>
          <a:p>
            <a:pPr defTabSz="914400">
              <a:lnSpc>
                <a:spcPct val="150000"/>
              </a:lnSpc>
            </a:pP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  <a:latin typeface="Vazirmatn"/>
              </a:rPr>
              <a:t>failure </a:t>
            </a: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at different stages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of the follicle–oocyte functional unit, rather than a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</a:t>
            </a:r>
          </a:p>
          <a:p>
            <a:pPr defTabSz="914400">
              <a:lnSpc>
                <a:spcPct val="150000"/>
              </a:lnSpc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single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disease entity.</a:t>
            </a:r>
            <a:endParaRPr lang="en-US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b="1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Hatırnaz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Ş, et al. 2024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Trends in Molecular Medicine. 2025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Stevenson SC,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Lashen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H. Fertility and Sterility. 2008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ASRM Practice Committee Opinion: Ovarian Stimulation and Triggering in ART (2022–2023)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ESHRE Guideline: Ovarian Stimulation for IVF/ICSI (2019–2023 updates)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5" name="AutoShape 2" descr="📚"/>
          <p:cNvSpPr>
            <a:spLocks noChangeAspect="1" noChangeArrowheads="1"/>
          </p:cNvSpPr>
          <p:nvPr/>
        </p:nvSpPr>
        <p:spPr bwMode="auto">
          <a:xfrm>
            <a:off x="18880675" y="1892714"/>
            <a:ext cx="317056" cy="5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8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36631" y="626135"/>
            <a:ext cx="8594502" cy="4057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EFS may arise from dysfunction at one or more of the following levels: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-Disruption of LH/</a:t>
            </a:r>
            <a:r>
              <a:rPr lang="en-US" altLang="en-US" b="1" dirty="0" err="1">
                <a:solidFill>
                  <a:srgbClr val="000000"/>
                </a:solidFill>
                <a:latin typeface="Vazirmatn"/>
              </a:rPr>
              <a:t>hCG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signaling pathways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-Impaired granulosa cell function 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-Oocyte meiotic arrest (nuclear maturation failure) 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 Cytoplasmic maturation defects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-Abnormal cumulus expansion 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-Failure of cumulus–oocyte complex detachment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-Genetic abnormalities affecting oocyte competence and follicular    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 development</a:t>
            </a:r>
          </a:p>
        </p:txBody>
      </p:sp>
    </p:spTree>
    <p:extLst>
      <p:ext uri="{BB962C8B-B14F-4D97-AF65-F5344CB8AC3E}">
        <p14:creationId xmlns:p14="http://schemas.microsoft.com/office/powerpoint/2010/main" val="2091330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94962" y="516974"/>
            <a:ext cx="8671775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Vazirmatn"/>
              </a:rPr>
              <a:t>3.Role </a:t>
            </a:r>
            <a:r>
              <a:rPr lang="en-US" sz="2800" b="1" dirty="0">
                <a:solidFill>
                  <a:srgbClr val="FF0000"/>
                </a:solidFill>
                <a:latin typeface="Vazirmatn"/>
              </a:rPr>
              <a:t>of Trigger in Empty Follicle Syndrome (EFS</a:t>
            </a:r>
            <a:r>
              <a:rPr lang="en-US" sz="2800" b="1" dirty="0" smtClean="0">
                <a:solidFill>
                  <a:srgbClr val="FF0000"/>
                </a:solidFill>
                <a:latin typeface="Vazirmatn"/>
              </a:rPr>
              <a:t>)</a:t>
            </a:r>
          </a:p>
          <a:p>
            <a:endParaRPr lang="en-US" dirty="0">
              <a:solidFill>
                <a:srgbClr val="000000"/>
              </a:solidFill>
              <a:latin typeface="Vazirmatn"/>
            </a:endParaRPr>
          </a:p>
          <a:p>
            <a:endParaRPr lang="en-US" sz="2400" dirty="0" smtClean="0">
              <a:solidFill>
                <a:srgbClr val="C00000"/>
              </a:solidFill>
              <a:latin typeface="Vazirmatn"/>
            </a:endParaRP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C00000"/>
                </a:solidFill>
                <a:latin typeface="Vazirmatn"/>
              </a:rPr>
              <a:t>Physiologic </a:t>
            </a:r>
            <a:r>
              <a:rPr lang="en-US" sz="2400" b="1" dirty="0">
                <a:solidFill>
                  <a:srgbClr val="C00000"/>
                </a:solidFill>
                <a:latin typeface="Vazirmatn"/>
              </a:rPr>
              <a:t>Role of Ovulation Trigger (</a:t>
            </a:r>
            <a:r>
              <a:rPr lang="en-US" sz="2400" b="1" dirty="0" err="1">
                <a:solidFill>
                  <a:srgbClr val="C00000"/>
                </a:solidFill>
                <a:latin typeface="Vazirmatn"/>
              </a:rPr>
              <a:t>hCG</a:t>
            </a:r>
            <a:r>
              <a:rPr lang="en-US" sz="2400" b="1" dirty="0">
                <a:solidFill>
                  <a:srgbClr val="C00000"/>
                </a:solidFill>
                <a:latin typeface="Vazirmatn"/>
              </a:rPr>
              <a:t> / LH / GnRH agonist) </a:t>
            </a:r>
            <a:endParaRPr lang="en-US" sz="2400" b="1" dirty="0" smtClean="0">
              <a:solidFill>
                <a:srgbClr val="C00000"/>
              </a:solidFill>
              <a:latin typeface="Vazirmatn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b="1" dirty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Final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oocyte maturation in assisted reproductive technology is induced by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pharmacologic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ovulation triggers that replace the physiologic mid-cycle LH </a:t>
            </a:r>
            <a:endParaRPr lang="en-US" b="1" dirty="0" smtClean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surge</a:t>
            </a:r>
            <a:r>
              <a:rPr lang="en-US" dirty="0">
                <a:solidFill>
                  <a:srgbClr val="000000"/>
                </a:solidFill>
                <a:latin typeface="Vazirmatn"/>
              </a:rPr>
              <a:t>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94962" y="5409126"/>
            <a:ext cx="1038466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Stevenson SC, </a:t>
            </a:r>
            <a:r>
              <a:rPr lang="en-US" altLang="en-US" sz="1000" b="1" dirty="0" err="1">
                <a:solidFill>
                  <a:srgbClr val="000000"/>
                </a:solidFill>
                <a:latin typeface="Vazirmatn"/>
              </a:rPr>
              <a:t>Lashen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H. Fertility and Sterility. 2008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 ASRM Practice Committee Opinion: Ovarian Stimulation and Triggering in ART (American Society for Reproductive Medicine, 2022–2023       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update)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ESHRE Guideline: Ovarian Stimulation for IVF/ICSI (European Society of Human Reproduction and Embryology, 2019–2023 updates)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000" b="1" dirty="0" err="1">
                <a:solidFill>
                  <a:srgbClr val="000000"/>
                </a:solidFill>
                <a:latin typeface="Vazirmatn"/>
              </a:rPr>
              <a:t>Alviggi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C, et al. RBMO (Reproductive </a:t>
            </a:r>
            <a:r>
              <a:rPr lang="en-US" altLang="en-US" sz="1000" b="1" dirty="0" err="1">
                <a:solidFill>
                  <a:srgbClr val="000000"/>
                </a:solidFill>
                <a:latin typeface="Vazirmatn"/>
              </a:rPr>
              <a:t>BioMedicine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Online), 2018–2022: Reviews on ovulation triggering strategies and follicular response in ART </a:t>
            </a:r>
            <a:endParaRPr lang="en-US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7350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97993" y="655268"/>
            <a:ext cx="8143741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Activation of the LH/</a:t>
            </a:r>
            <a:r>
              <a:rPr lang="en-US" b="1" dirty="0" err="1">
                <a:solidFill>
                  <a:srgbClr val="000000"/>
                </a:solidFill>
                <a:latin typeface="Vazirmatn"/>
              </a:rPr>
              <a:t>hCG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 receptor in granulosa cells initiates a coordinated cascade of intra-follicular events, including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:</a:t>
            </a:r>
          </a:p>
          <a:p>
            <a:endParaRPr lang="en-US" dirty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-Resumption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of meiosis from prophase I arrest </a:t>
            </a:r>
            <a:endParaRPr lang="en-US" b="1" dirty="0" smtClean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-Germinal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vesicle breakdown (GVBD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-Completion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of meiosis I and extrusion of the first polar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body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-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Initiation of cytoplasmic maturation of the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oocyte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-</a:t>
            </a:r>
            <a:r>
              <a:rPr lang="en-US" b="1" dirty="0" err="1" smtClean="0">
                <a:solidFill>
                  <a:srgbClr val="000000"/>
                </a:solidFill>
                <a:latin typeface="Vazirmatn"/>
              </a:rPr>
              <a:t>Luteinization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of granulosa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cells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-Activation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of downstream signaling pathways, including epidermal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growth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factor (EGF)-like growth factors (AREG, EREG, BTC)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2197993" y="5290108"/>
            <a:ext cx="922556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Stevenson SC, </a:t>
            </a:r>
            <a:r>
              <a:rPr lang="en-US" altLang="en-US" sz="1000" b="1" dirty="0" err="1">
                <a:solidFill>
                  <a:srgbClr val="000000"/>
                </a:solidFill>
                <a:latin typeface="Vazirmatn"/>
              </a:rPr>
              <a:t>Lashen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H. Fertility and Sterility. 2008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 ASRM Practice Committee Opinion: Ovarian Stimulation and Triggering in ART (American Society for Reproductive Medicine, 2022–2023       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update)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ESHRE Guideline: Ovarian Stimulation for IVF/ICSI (European Society of Human Reproduction and Embryology, 2019–2023 updates)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000" b="1" dirty="0" err="1">
                <a:solidFill>
                  <a:srgbClr val="000000"/>
                </a:solidFill>
                <a:latin typeface="Vazirmatn"/>
              </a:rPr>
              <a:t>Alviggi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C, et al. RBMO (Reproductive </a:t>
            </a:r>
            <a:r>
              <a:rPr lang="en-US" altLang="en-US" sz="1000" b="1" dirty="0" err="1">
                <a:solidFill>
                  <a:srgbClr val="000000"/>
                </a:solidFill>
                <a:latin typeface="Vazirmatn"/>
              </a:rPr>
              <a:t>BioMedicine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Online), 2018–2022: Reviews on ovulation triggering strategies and follicular response in ART </a:t>
            </a:r>
            <a:endParaRPr lang="en-US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66924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11396" y="199791"/>
            <a:ext cx="9501809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Human chorionic gonadotropin (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) acts as an LH analog with a prolonged half-life, resulting in sustained LH receptor activation, which is essential for nuclear and cytoplasmic oocyte maturation and cumulus–oocyte complex (COC) expansion.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GnRH agonist trigger induces an endogenous LH and FSH surge through pituitary stimulation. However, the duration of LH exposure is shorter compared to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, requiring adequate luteal phase support to maintain implantation potential.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Impaired or insufficient biologic response to ovulation trigger is a key mechanistic pathway implicated in False Empty Follicle Syndrome (FEFS).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Stevenson SC,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Lashen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H. Fertility and Sterility. 2008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ASRM Practice Committee Opinion: Ovarian Stimulation and Triggering in ART (American Society for Reproductive Medicine, 2022–2023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update)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ESHRE Guideline: Ovarian Stimulation for IVF/ICSI (European Society of Human Reproduction and Embryology, 2019–2023 updates)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Alviggi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C, et al. RBMO (Reproductive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BioMedicine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Online), 2018–2022: Reviews on ovulation triggering strategies and follicular response in ART </a:t>
            </a: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AutoShape 2" descr="📚"/>
          <p:cNvSpPr>
            <a:spLocks noChangeAspect="1" noChangeArrowheads="1"/>
          </p:cNvSpPr>
          <p:nvPr/>
        </p:nvSpPr>
        <p:spPr bwMode="auto">
          <a:xfrm flipV="1">
            <a:off x="12991517" y="2027775"/>
            <a:ext cx="237545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30755" y="624145"/>
            <a:ext cx="8465526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2. Trigger Failure as a Major Mechanism of False EFS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600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False Empty Follicle Syndrome is most commonly associated with inadequate 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600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exposure to the ovulation trigger rather than true absence of oocytes.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600" b="1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600" b="1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600" dirty="0" smtClean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600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600" dirty="0" smtClean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600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600" dirty="0" smtClean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600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600" dirty="0" smtClean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600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600" dirty="0" smtClean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600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600" dirty="0" smtClean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sz="16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Stevenson SC,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Lashen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H. Fertility and Sterility. 2008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ASRM Practice Committee Opinion: Ovarian Stimulation and Triggering in ART (2022–2023)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ESHRE Guideline: Ovarian Stimulation for IVF/ICSI (2019–2023 updates)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Kolibianakis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EM, et al. RBMO (Reproductive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BioMedicine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Online), 2019–2023: Trigger failure and endocrine dynamics in ART cycles </a:t>
            </a: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AutoShape 2" descr="📚"/>
          <p:cNvSpPr>
            <a:spLocks noChangeAspect="1" noChangeArrowheads="1"/>
          </p:cNvSpPr>
          <p:nvPr/>
        </p:nvSpPr>
        <p:spPr bwMode="auto">
          <a:xfrm flipV="1">
            <a:off x="11225510" y="1338106"/>
            <a:ext cx="675625" cy="11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4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11627" y="336052"/>
            <a:ext cx="949602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Mechanisms include: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-Failure to administer </a:t>
            </a:r>
            <a:r>
              <a:rPr lang="en-US" altLang="en-US" b="1" dirty="0" err="1">
                <a:solidFill>
                  <a:srgbClr val="000000"/>
                </a:solidFill>
                <a:latin typeface="Vazirmatn"/>
              </a:rPr>
              <a:t>hCG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or GnRH agonist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-Incorrect timing of trigger relative to follicular maturation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-Inadequate trigger dose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-Medication administration errors (patient-related or clinic-related) 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-Impaired pharmacokinetics or absorption (e.g., obesity, incorrect injection   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 route)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-Suboptimal serum β-</a:t>
            </a:r>
            <a:r>
              <a:rPr lang="en-US" altLang="en-US" b="1" dirty="0" err="1">
                <a:solidFill>
                  <a:srgbClr val="000000"/>
                </a:solidFill>
                <a:latin typeface="Vazirmatn"/>
              </a:rPr>
              <a:t>hCG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or LH levels at the time of oocyte retrieval 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Biochemical confirmation of trigger adequacy can be performed by measuring serum β-</a:t>
            </a:r>
            <a:r>
              <a:rPr lang="en-US" altLang="en-US" b="1" dirty="0" err="1">
                <a:solidFill>
                  <a:srgbClr val="000000"/>
                </a:solidFill>
                <a:latin typeface="Vazirmatn"/>
              </a:rPr>
              <a:t>hCG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or LH levels before oocyte retrieval in suspected cases. </a:t>
            </a:r>
          </a:p>
        </p:txBody>
      </p:sp>
    </p:spTree>
    <p:extLst>
      <p:ext uri="{BB962C8B-B14F-4D97-AF65-F5344CB8AC3E}">
        <p14:creationId xmlns:p14="http://schemas.microsoft.com/office/powerpoint/2010/main" val="38643371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601274" y="-97750"/>
            <a:ext cx="9577588" cy="69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4. Biochemical Confirmation of Trigger Adequacy in 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b="1" dirty="0">
                <a:solidFill>
                  <a:srgbClr val="C00000"/>
                </a:solidFill>
                <a:latin typeface="Vazirmatn"/>
              </a:rPr>
              <a:t>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Suspected EFS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In suspected cases of Empty Follicle Syndrome, biochemical assessment of 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trigger adequacy is essential for differential diagnosis.</a:t>
            </a: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This may include: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-Serum β-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measurement following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trigger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-Serum LH measurement following GnRH agonist trigger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b="1" dirty="0" smtClean="0">
              <a:solidFill>
                <a:srgbClr val="000000"/>
              </a:solidFill>
              <a:latin typeface="Vazirmatn"/>
            </a:endParaRPr>
          </a:p>
          <a:p>
            <a:pPr defTabSz="914400">
              <a:lnSpc>
                <a:spcPct val="150000"/>
              </a:lnSpc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Low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or undetectable hormone levels at the expected time of oocyte retrieval strongly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</a:t>
            </a:r>
          </a:p>
          <a:p>
            <a:pPr defTabSz="914400">
              <a:lnSpc>
                <a:spcPct val="150000"/>
              </a:lnSpc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support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a diagnosis of False Empty Follicle Syndrome (FEFS) rather than Genuine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</a:t>
            </a:r>
          </a:p>
          <a:p>
            <a:pPr defTabSz="914400">
              <a:lnSpc>
                <a:spcPct val="150000"/>
              </a:lnSpc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EFS</a:t>
            </a:r>
            <a:r>
              <a:rPr lang="en-US" altLang="en-US" dirty="0">
                <a:solidFill>
                  <a:srgbClr val="000000"/>
                </a:solidFill>
                <a:latin typeface="Vazirmatn"/>
              </a:rPr>
              <a:t>. </a:t>
            </a: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ASRM Practice Committee Opinion: Ovarian Stimulation and Triggering in ART (2022–2023)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ESHRE Guideline: Ovarian Stimulation for IVF/ICSI (2019–2023 updates)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Stevenson SC,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Lashen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H. Fertility and Sterility. 2008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Kolibianakis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EM,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Alviggi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C. RBMO (Reproductive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BioMedicine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Online), 2018–2023: Endocrine assessment of trigger adequacy in ART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7" name="AutoShape 4" descr="📚"/>
          <p:cNvSpPr>
            <a:spLocks noChangeAspect="1" noChangeArrowheads="1"/>
          </p:cNvSpPr>
          <p:nvPr/>
        </p:nvSpPr>
        <p:spPr bwMode="auto">
          <a:xfrm flipV="1">
            <a:off x="12890134" y="2235759"/>
            <a:ext cx="452432" cy="7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02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89655" y="0"/>
            <a:ext cx="98823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Biochemical Assessment of Trigger Adequacy in Suspected Empty Follicle Syndrome</a:t>
            </a:r>
            <a:endParaRPr 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183675"/>
              </p:ext>
            </p:extLst>
          </p:nvPr>
        </p:nvGraphicFramePr>
        <p:xfrm>
          <a:off x="862886" y="875764"/>
          <a:ext cx="11625329" cy="4689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3643"/>
                <a:gridCol w="1262130"/>
                <a:gridCol w="1957589"/>
                <a:gridCol w="2073498"/>
                <a:gridCol w="1906074"/>
                <a:gridCol w="3112395"/>
              </a:tblGrid>
              <a:tr h="90152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effectLst/>
                        </a:rPr>
                        <a:t>Trigger</a:t>
                      </a:r>
                      <a:endParaRPr lang="en-US" sz="1600" dirty="0">
                        <a:effectLst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Hormone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Baseline (Day of Trigger)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Assessment Time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Suggested Threshold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Interpretation</a:t>
                      </a:r>
                    </a:p>
                  </a:txBody>
                  <a:tcPr marL="114300" marR="114300" marT="76200" marB="76200" anchor="ctr"/>
                </a:tc>
              </a:tr>
              <a:tr h="1867436"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effectLst/>
                        </a:rPr>
                        <a:t>hCG</a:t>
                      </a:r>
                      <a:r>
                        <a:rPr lang="en-US" sz="1400" b="1" dirty="0">
                          <a:effectLst/>
                        </a:rPr>
                        <a:t> trigger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effectLst/>
                        </a:rPr>
                        <a:t>Serum </a:t>
                      </a:r>
                      <a:r>
                        <a:rPr lang="el-GR" sz="1400" b="1" dirty="0">
                          <a:effectLst/>
                        </a:rPr>
                        <a:t>β-</a:t>
                      </a:r>
                      <a:r>
                        <a:rPr lang="en-US" sz="1400" b="1" dirty="0" err="1">
                          <a:effectLst/>
                        </a:rPr>
                        <a:t>hCG</a:t>
                      </a:r>
                      <a:endParaRPr lang="en-US" sz="1400" b="1" dirty="0">
                        <a:effectLst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effectLst/>
                        </a:rPr>
                        <a:t>Routine measurement not recommended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effectLst/>
                        </a:rPr>
                        <a:t>34–36 h after </a:t>
                      </a:r>
                      <a:r>
                        <a:rPr lang="en-US" sz="1400" b="1" dirty="0" err="1">
                          <a:effectLst/>
                        </a:rPr>
                        <a:t>hCG</a:t>
                      </a:r>
                      <a:r>
                        <a:rPr lang="en-US" sz="1400" b="1" dirty="0">
                          <a:effectLst/>
                        </a:rPr>
                        <a:t> (day of oocyte retrieval)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effectLst/>
                        </a:rPr>
                        <a:t>≥40 IU/L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effectLst/>
                        </a:rPr>
                        <a:t>≥40 IU/L: adequate exposure; &lt;40 IU/L: trigger failure / False Empty Follicle Syndrome (FEFS). Very low or undetectable </a:t>
                      </a:r>
                      <a:r>
                        <a:rPr lang="el-GR" sz="1400" b="1">
                          <a:effectLst/>
                        </a:rPr>
                        <a:t>β-</a:t>
                      </a:r>
                      <a:r>
                        <a:rPr lang="en-US" sz="1400" b="1">
                          <a:effectLst/>
                        </a:rPr>
                        <a:t>hCG suggests failed administration, impaired absorption, or medication error rather than Genuine EFS.</a:t>
                      </a:r>
                    </a:p>
                  </a:txBody>
                  <a:tcPr marL="114300" marR="114300" marT="76200" marB="76200" anchor="ctr"/>
                </a:tc>
              </a:tr>
              <a:tr h="1920060">
                <a:tc>
                  <a:txBody>
                    <a:bodyPr/>
                    <a:lstStyle/>
                    <a:p>
                      <a:r>
                        <a:rPr lang="en-US" sz="1400" b="1">
                          <a:effectLst/>
                        </a:rPr>
                        <a:t>GnRH agonist trigger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effectLst/>
                        </a:rPr>
                        <a:t>Serum LH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effectLst/>
                        </a:rPr>
                        <a:t>Basal LH ≥2–5 IU/L is favorable; &lt;2 IU/L (or &lt;5 IU/L in some studies) increases risk of inadequate response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effectLst/>
                        </a:rPr>
                        <a:t>8–12 h after trigger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effectLst/>
                        </a:rPr>
                        <a:t>≥15 IU/L (some studies suggest &gt;50 IU/L as optimal)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effectLst/>
                        </a:rPr>
                        <a:t>LH ≥15 IU/L: adequate LH surge; &lt;15 IU/L: trigger failure. In patients with low post-trigger LH, rescue </a:t>
                      </a:r>
                      <a:r>
                        <a:rPr lang="en-US" sz="1400" b="1" dirty="0" err="1">
                          <a:effectLst/>
                        </a:rPr>
                        <a:t>hCG</a:t>
                      </a:r>
                      <a:r>
                        <a:rPr lang="en-US" sz="1400" b="1" dirty="0">
                          <a:effectLst/>
                        </a:rPr>
                        <a:t> or dual trigger may be considered before oocyte retrieval.</a:t>
                      </a:r>
                    </a:p>
                  </a:txBody>
                  <a:tcPr marL="114300" marR="114300" marT="76200" marB="76200" anchor="ctr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021982" y="6007488"/>
            <a:ext cx="114407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Castillo JC, et al. </a:t>
            </a:r>
            <a:r>
              <a:rPr kumimoji="0" lang="en-US" altLang="en-US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 Hum </a:t>
            </a:r>
            <a:r>
              <a:rPr kumimoji="0" lang="en-US" altLang="en-US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Reprod</a:t>
            </a:r>
            <a:r>
              <a:rPr kumimoji="0" lang="en-US" altLang="en-US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Sci.</a:t>
            </a: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2018;11(3):274–277. doi:10.4103/jhrs.JHRS_33_18.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Massin</a:t>
            </a: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N, et al. </a:t>
            </a:r>
            <a:r>
              <a:rPr kumimoji="0" lang="en-US" altLang="en-US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 Assist </a:t>
            </a:r>
            <a:r>
              <a:rPr kumimoji="0" lang="en-US" altLang="en-US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Reprod</a:t>
            </a:r>
            <a:r>
              <a:rPr kumimoji="0" lang="en-US" altLang="en-US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Genet.</a:t>
            </a:r>
            <a:r>
              <a:rPr kumimoji="0" lang="en-US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2022;39:1175–1189 </a:t>
            </a:r>
          </a:p>
        </p:txBody>
      </p:sp>
      <p:sp>
        <p:nvSpPr>
          <p:cNvPr id="9" name="Rectangle 8"/>
          <p:cNvSpPr/>
          <p:nvPr/>
        </p:nvSpPr>
        <p:spPr>
          <a:xfrm>
            <a:off x="2021982" y="6604084"/>
            <a:ext cx="829399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/>
              <a:t>ESHRE Guideline Group. </a:t>
            </a:r>
            <a:r>
              <a:rPr lang="en-US" sz="1050" b="1" i="1" dirty="0"/>
              <a:t>Ovarian Stimulation for IVF/ICSI.</a:t>
            </a:r>
            <a:r>
              <a:rPr lang="en-US" sz="1050" b="1" dirty="0"/>
              <a:t> Guideline Update 2025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057118" y="5807433"/>
            <a:ext cx="1137045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Kim JH,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Jee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BC. Empty follicle syndrome </a:t>
            </a:r>
            <a:r>
              <a:rPr kumimoji="0" lang="en-US" altLang="en-US" sz="1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Clin</a:t>
            </a:r>
            <a:r>
              <a:rPr kumimoji="0" lang="en-US" altLang="en-US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</a:t>
            </a:r>
            <a:r>
              <a:rPr kumimoji="0" lang="en-US" altLang="en-US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Reprod</a:t>
            </a:r>
            <a:r>
              <a:rPr kumimoji="0" lang="en-US" altLang="en-US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Med.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2012;39(3):115–118. doi:10.5653/cerm.2012.39.3.115.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Revelli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A, et al. Empty follicle syndrome revisited </a:t>
            </a:r>
            <a:r>
              <a:rPr kumimoji="0" lang="en-US" altLang="en-US" sz="1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Reprod</a:t>
            </a:r>
            <a:r>
              <a:rPr kumimoji="0" lang="en-US" altLang="en-US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Biomed Online.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2017;35(2):132–138. doi:10.1016/j.rbmo.2017.05.007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69409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7689" y="452787"/>
            <a:ext cx="86717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"/>
              </a:rPr>
              <a:t>1.Definition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"/>
              </a:rPr>
              <a:t>and Classification of Empty Follicle Syndrome (EFS)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017689" y="1771543"/>
            <a:ext cx="9688647" cy="477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b="1" dirty="0" smtClean="0">
                <a:solidFill>
                  <a:srgbClr val="C00000"/>
                </a:solidFill>
                <a:latin typeface="Vazirmatn"/>
              </a:rPr>
              <a:t> A)</a:t>
            </a:r>
            <a:r>
              <a:rPr kumimoji="0" lang="en-US" altLang="en-US" sz="2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Definition of EFS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000" b="1" u="none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"/>
              </a:rPr>
              <a:t> Classical Definition: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latin typeface="Vazirmatn"/>
              </a:rPr>
              <a:t> Failure to retrieve any oocytes from apparently mature ovarian follicles despite 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latin typeface="Vazirmatn"/>
              </a:rPr>
              <a:t>adequate ovarian stimulation, appropriate ovulation trigger, and technically successful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latin typeface="Vazirmatn"/>
              </a:rPr>
              <a:t>follicular aspiration.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Stevenson SC,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Lashen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H.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Fertil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Steril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. 2008. 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AutoShape 2" descr="👉"/>
          <p:cNvSpPr>
            <a:spLocks noChangeAspect="1" noChangeArrowheads="1"/>
          </p:cNvSpPr>
          <p:nvPr/>
        </p:nvSpPr>
        <p:spPr bwMode="auto">
          <a:xfrm>
            <a:off x="11990771" y="1874300"/>
            <a:ext cx="1844987" cy="29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56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3904" y="1077102"/>
            <a:ext cx="83626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i="1" dirty="0"/>
              <a:t>Neither the </a:t>
            </a:r>
            <a:r>
              <a:rPr lang="en-US" b="1" i="1" dirty="0"/>
              <a:t>ESHRE</a:t>
            </a:r>
            <a:r>
              <a:rPr lang="en-US" i="1" dirty="0"/>
              <a:t> nor the </a:t>
            </a:r>
            <a:r>
              <a:rPr lang="en-US" b="1" i="1" dirty="0"/>
              <a:t>ASRM</a:t>
            </a:r>
            <a:r>
              <a:rPr lang="en-US" i="1" dirty="0"/>
              <a:t> guidelines define validated serum β-</a:t>
            </a:r>
            <a:r>
              <a:rPr lang="en-US" i="1" dirty="0" err="1"/>
              <a:t>hCG</a:t>
            </a:r>
            <a:r>
              <a:rPr lang="en-US" i="1" dirty="0"/>
              <a:t> or LH cut-off values for diagnosing trigger failure or False Empty Follicle Syndrome. The thresholds shown in this table (β-</a:t>
            </a:r>
            <a:r>
              <a:rPr lang="en-US" i="1" dirty="0" err="1"/>
              <a:t>hCG</a:t>
            </a:r>
            <a:r>
              <a:rPr lang="en-US" i="1" dirty="0"/>
              <a:t> ≥40 IU/L and post-trigger LH ≥15 IU/L) are derived from observational studies and systematic reviews and are widely used in </a:t>
            </a:r>
            <a:r>
              <a:rPr lang="en-US" i="1"/>
              <a:t>clinical </a:t>
            </a:r>
            <a:r>
              <a:rPr lang="en-US" i="1" smtClean="0"/>
              <a:t>practice.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360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35617" y="578250"/>
            <a:ext cx="9659155" cy="552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zirmatn"/>
              </a:rPr>
              <a:t>4 . Differential Diagnosis on the Day of Oocyte Retrieval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FF0000"/>
                </a:solidFill>
                <a:latin typeface="Vazirmatn"/>
              </a:rPr>
              <a:t>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zirmatn"/>
              </a:rPr>
              <a:t>(OPU Day)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On the day of oocyte retrieval, Empty Follicle Syndrome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is not a primary diagnosis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but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rather a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final exclusion diagnosis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established only after ruling out alternative causes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of failed oocyte recovery.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lvl="0" defTabSz="914400"/>
            <a:r>
              <a:rPr lang="en-US" altLang="en-US" sz="1000" b="1" dirty="0" smtClean="0">
                <a:solidFill>
                  <a:srgbClr val="000000"/>
                </a:solidFill>
                <a:latin typeface="Vazirmatn"/>
              </a:rPr>
              <a:t> Stevenson 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SC, </a:t>
            </a:r>
            <a:r>
              <a:rPr lang="en-US" altLang="en-US" sz="1000" b="1" dirty="0" err="1">
                <a:solidFill>
                  <a:srgbClr val="000000"/>
                </a:solidFill>
                <a:latin typeface="Vazirmatn"/>
              </a:rPr>
              <a:t>Lashen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H. Fertility and Sterility. 2008</a:t>
            </a:r>
          </a:p>
          <a:p>
            <a:pPr lvl="0" defTabSz="914400"/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000" b="1" dirty="0" smtClean="0">
                <a:solidFill>
                  <a:srgbClr val="000000"/>
                </a:solidFill>
                <a:latin typeface="Vazirmatn"/>
              </a:rPr>
              <a:t>ASRM 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Practice Committee Opinion: Ovarian Stimulation and Triggering in ART (American Society for Reproductive Medicine, 2022–2023 update) </a:t>
            </a:r>
            <a:r>
              <a:rPr lang="en-US" altLang="en-US" sz="1000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ESHRE </a:t>
            </a:r>
            <a:r>
              <a:rPr lang="en-US" altLang="en-US" sz="1000" b="1" dirty="0" smtClean="0">
                <a:solidFill>
                  <a:srgbClr val="000000"/>
                </a:solidFill>
                <a:latin typeface="Vazirmatn"/>
              </a:rPr>
              <a:t> </a:t>
            </a:r>
          </a:p>
          <a:p>
            <a:pPr lvl="0" defTabSz="914400"/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000" b="1" dirty="0" smtClean="0">
                <a:solidFill>
                  <a:srgbClr val="000000"/>
                </a:solidFill>
                <a:latin typeface="Vazirmatn"/>
              </a:rPr>
              <a:t>Guideline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: Ovarian Stimulation for IVF/ICSI (European Society of Human Reproduction and Embryology, 2019–2023 updates</a:t>
            </a:r>
            <a:r>
              <a:rPr lang="en-US" altLang="en-US" sz="1000" b="1" dirty="0" smtClean="0">
                <a:solidFill>
                  <a:srgbClr val="000000"/>
                </a:solidFill>
                <a:latin typeface="Vazirmatn"/>
              </a:rPr>
              <a:t>)</a:t>
            </a:r>
          </a:p>
          <a:p>
            <a:pPr lvl="0" defTabSz="914400"/>
            <a:r>
              <a:rPr lang="en-US" altLang="en-US" sz="1000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000" b="1" dirty="0" err="1" smtClean="0">
                <a:solidFill>
                  <a:srgbClr val="000000"/>
                </a:solidFill>
                <a:latin typeface="Vazirmatn"/>
              </a:rPr>
              <a:t>Alviggi</a:t>
            </a:r>
            <a:r>
              <a:rPr lang="en-US" altLang="en-US" sz="1000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C, et al. RBMO (Reproductive </a:t>
            </a:r>
            <a:r>
              <a:rPr lang="en-US" altLang="en-US" sz="1000" b="1" dirty="0" err="1">
                <a:solidFill>
                  <a:srgbClr val="000000"/>
                </a:solidFill>
                <a:latin typeface="Vazirmatn"/>
              </a:rPr>
              <a:t>BioMedicine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Online) — Contemporary concepts in ovarian response and </a:t>
            </a:r>
            <a:endParaRPr lang="en-US" sz="1000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</p:txBody>
      </p:sp>
      <p:sp>
        <p:nvSpPr>
          <p:cNvPr id="5" name="AutoShape 2" descr="📚"/>
          <p:cNvSpPr>
            <a:spLocks noChangeAspect="1" noChangeArrowheads="1"/>
          </p:cNvSpPr>
          <p:nvPr/>
        </p:nvSpPr>
        <p:spPr bwMode="auto">
          <a:xfrm>
            <a:off x="9426575" y="-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1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63286" y="487025"/>
            <a:ext cx="9608760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b="1" dirty="0" smtClean="0">
                <a:solidFill>
                  <a:srgbClr val="C00000"/>
                </a:solidFill>
                <a:latin typeface="Vazirmatn"/>
              </a:rPr>
              <a:t>A)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 Differential Diagnosis of False EFS (FEFS) on OPU Day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False Empty Follicle Syndrome is most commonly related to inadequate exposure of  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the oocyte–cumulus complex to the ovulation trigger.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Key mechanisms include: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1)Medication-related errors (most common)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  -Failure to administer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or GnRH agonist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  -Incorrect timing of trigger administration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Incorrect dosing of medication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Patient or clinic-related administration errors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900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Stevenson SC,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Lashen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H. Fertility and Sterility. 2008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ASRM Practice Committee Opinion: Ovarian Stimulation and Triggering in ART (2022–2023)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ESHRE Guideline: Ovarian Stimulation for IVF/ICSI (2019–2023 updates)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Kolibianakis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EM,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Alviggi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C. RBMO (Reproductive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BioMedicine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Online) — Endocrine dynamics and trigger adequacy in ART 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2" descr="📚"/>
          <p:cNvSpPr>
            <a:spLocks noChangeAspect="1" noChangeArrowheads="1"/>
          </p:cNvSpPr>
          <p:nvPr/>
        </p:nvSpPr>
        <p:spPr bwMode="auto">
          <a:xfrm>
            <a:off x="70643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43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25770" y="599236"/>
            <a:ext cx="1046623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2. Pharmacokinetic or absorption failure</a:t>
            </a:r>
          </a:p>
          <a:p>
            <a:pPr>
              <a:lnSpc>
                <a:spcPct val="150000"/>
              </a:lnSpc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  -Reduced drug absorption (e.g., high BMI)</a:t>
            </a:r>
          </a:p>
          <a:p>
            <a:pPr>
              <a:lnSpc>
                <a:spcPct val="150000"/>
              </a:lnSpc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  -Incorrect injection route (subcutaneous vs  intramuscular) </a:t>
            </a:r>
          </a:p>
          <a:p>
            <a:pPr>
              <a:lnSpc>
                <a:spcPct val="150000"/>
              </a:lnSpc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  -Variable bioavailability</a:t>
            </a:r>
          </a:p>
          <a:p>
            <a:pPr>
              <a:lnSpc>
                <a:spcPct val="150000"/>
              </a:lnSpc>
            </a:pPr>
            <a:endParaRPr lang="en-US" altLang="en-US" b="1" dirty="0" smtClean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3. Inadequate biological response to trigger</a:t>
            </a:r>
          </a:p>
          <a:p>
            <a:pPr>
              <a:lnSpc>
                <a:spcPct val="150000"/>
              </a:lnSpc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 -Low serum β-</a:t>
            </a:r>
            <a:r>
              <a:rPr lang="en-US" altLang="en-US" b="1" dirty="0" err="1" smtClean="0">
                <a:solidFill>
                  <a:srgbClr val="000000"/>
                </a:solidFill>
                <a:latin typeface="Vazirmatn"/>
              </a:rPr>
              <a:t>hCG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levels after </a:t>
            </a:r>
            <a:r>
              <a:rPr lang="en-US" altLang="en-US" b="1" dirty="0" err="1" smtClean="0">
                <a:solidFill>
                  <a:srgbClr val="000000"/>
                </a:solidFill>
                <a:latin typeface="Vazirmatn"/>
              </a:rPr>
              <a:t>hCG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trigger</a:t>
            </a:r>
          </a:p>
          <a:p>
            <a:pPr>
              <a:lnSpc>
                <a:spcPct val="150000"/>
              </a:lnSpc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 -Inadequate LH surge after GnRH agonist trigger</a:t>
            </a:r>
          </a:p>
          <a:p>
            <a:endParaRPr lang="en-US" altLang="en-US" dirty="0" smtClean="0">
              <a:solidFill>
                <a:srgbClr val="000000"/>
              </a:solidFill>
              <a:latin typeface="Vazirmat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25770" y="5931693"/>
            <a:ext cx="911824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b="1" dirty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Stevenson SC, </a:t>
            </a:r>
            <a:r>
              <a:rPr lang="en-US" altLang="en-US" sz="900" b="1" dirty="0" err="1">
                <a:solidFill>
                  <a:srgbClr val="000000"/>
                </a:solidFill>
                <a:latin typeface="Vazirmatn"/>
              </a:rPr>
              <a:t>Lashen</a:t>
            </a: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 H. Fertility and Sterility. 2008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 ASRM Practice Committee Opinion: Ovarian Stimulation and Triggering in ART (2022–2023)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 ESHRE Guideline: Ovarian Stimulation for IVF/ICSI (2019–2023 updates)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900" b="1" dirty="0" err="1">
                <a:solidFill>
                  <a:srgbClr val="000000"/>
                </a:solidFill>
                <a:latin typeface="Vazirmatn"/>
              </a:rPr>
              <a:t>Kolibianakis</a:t>
            </a: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 EM, </a:t>
            </a:r>
            <a:r>
              <a:rPr lang="en-US" altLang="en-US" sz="900" b="1" dirty="0" err="1">
                <a:solidFill>
                  <a:srgbClr val="000000"/>
                </a:solidFill>
                <a:latin typeface="Vazirmatn"/>
              </a:rPr>
              <a:t>Alviggi</a:t>
            </a: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 C. RBMO (Reproductive </a:t>
            </a:r>
            <a:r>
              <a:rPr lang="en-US" altLang="en-US" sz="900" b="1" dirty="0" err="1">
                <a:solidFill>
                  <a:srgbClr val="000000"/>
                </a:solidFill>
                <a:latin typeface="Vazirmatn"/>
              </a:rPr>
              <a:t>BioMedicine</a:t>
            </a: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 Online) — Endocrine dynamics and trigger adequacy in ART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6869970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23751" y="2630797"/>
            <a:ext cx="86717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FEFS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represents the </a:t>
            </a: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most common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and </a:t>
            </a: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potentially preventable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form of “empty follicle” presentations in assisted reproduction.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23751" y="3751260"/>
            <a:ext cx="8233894" cy="87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Even a single missed or delayed trigger dose may result in complete failure of oocyte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retrieval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. </a:t>
            </a:r>
            <a:endParaRPr lang="en-US" alt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2223751" y="502277"/>
            <a:ext cx="82338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Low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or undetectable hormone levels → strongly suggestive of False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EFS</a:t>
            </a: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-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Adequate hormone levels → suggest true retrieval or maturation-related        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 failure rather than trigger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error</a:t>
            </a:r>
            <a:endParaRPr lang="en-US" altLang="en-US" b="1" dirty="0">
              <a:solidFill>
                <a:srgbClr val="000000"/>
              </a:solidFill>
              <a:latin typeface="Vazirmatn"/>
            </a:endParaRPr>
          </a:p>
        </p:txBody>
      </p:sp>
    </p:spTree>
    <p:extLst>
      <p:ext uri="{BB962C8B-B14F-4D97-AF65-F5344CB8AC3E}">
        <p14:creationId xmlns:p14="http://schemas.microsoft.com/office/powerpoint/2010/main" val="19326124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33600" y="0"/>
            <a:ext cx="81952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C00000"/>
                </a:solidFill>
                <a:latin typeface="Vazirmatn"/>
              </a:rPr>
              <a:t>B)Differential </a:t>
            </a:r>
            <a:r>
              <a:rPr lang="en-US" sz="2400" b="1" dirty="0">
                <a:solidFill>
                  <a:srgbClr val="C00000"/>
                </a:solidFill>
                <a:latin typeface="Vazirmatn"/>
              </a:rPr>
              <a:t>Diagnosis of Technical Failure During </a:t>
            </a:r>
            <a:r>
              <a:rPr lang="en-US" sz="2400" b="1" dirty="0" smtClean="0">
                <a:solidFill>
                  <a:srgbClr val="C00000"/>
                </a:solidFill>
                <a:latin typeface="Vazirmatn"/>
              </a:rPr>
              <a:t>OPU:</a:t>
            </a:r>
            <a:endParaRPr lang="en-US" b="1" dirty="0">
              <a:solidFill>
                <a:srgbClr val="000000"/>
              </a:solidFill>
              <a:latin typeface="Vazirmatn"/>
            </a:endParaRPr>
          </a:p>
          <a:p>
            <a:endParaRPr lang="en-US" b="1" dirty="0" smtClean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One of the most important causes of pseudo-EFS is technical failure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during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oocyte retrieval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.</a:t>
            </a:r>
          </a:p>
          <a:p>
            <a:endParaRPr lang="en-US" dirty="0">
              <a:solidFill>
                <a:srgbClr val="000000"/>
              </a:solidFill>
              <a:latin typeface="Vazirmatn"/>
            </a:endParaRPr>
          </a:p>
          <a:p>
            <a:endParaRPr lang="en-US" dirty="0" smtClean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Possible technical causes include: </a:t>
            </a:r>
            <a:endParaRPr lang="en-US" b="1" dirty="0" smtClean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   -Needle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occlusion or malfunction of aspiration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system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   -Inadequate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or unstable suction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pressure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  -Incomplete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follicular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aspiration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   -Operator-dependent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technical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error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   -Inadequate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follicular flushing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technique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   -Embryology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laboratory error in identification or handling of cumulus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–     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   oocyte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complexes (COCs)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178523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6479" y="546106"/>
            <a:ext cx="8594501" cy="871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In some cases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, oocytes are present but are not retrieved due to procedural inefficiency, leading to a false impression of empty follicles.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2494208" y="5910053"/>
            <a:ext cx="98179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 smtClean="0">
                <a:solidFill>
                  <a:srgbClr val="000000"/>
                </a:solidFill>
                <a:latin typeface="Vazirmatn"/>
              </a:rPr>
              <a:t>RBMO </a:t>
            </a:r>
            <a:r>
              <a:rPr lang="en-US" sz="900" b="1" dirty="0">
                <a:solidFill>
                  <a:srgbClr val="000000"/>
                </a:solidFill>
                <a:latin typeface="Vazirmatn"/>
              </a:rPr>
              <a:t>(Reproductive </a:t>
            </a:r>
            <a:r>
              <a:rPr lang="en-US" sz="900" b="1" dirty="0" err="1">
                <a:solidFill>
                  <a:srgbClr val="000000"/>
                </a:solidFill>
                <a:latin typeface="Vazirmatn"/>
              </a:rPr>
              <a:t>BioMedicine</a:t>
            </a:r>
            <a:r>
              <a:rPr lang="en-US" sz="900" b="1" dirty="0">
                <a:solidFill>
                  <a:srgbClr val="000000"/>
                </a:solidFill>
                <a:latin typeface="Vazirmatn"/>
              </a:rPr>
              <a:t> Online) — Reviews on IVF laboratory performance and technical </a:t>
            </a:r>
            <a:r>
              <a:rPr lang="en-US" sz="900" b="1" dirty="0" smtClean="0">
                <a:solidFill>
                  <a:srgbClr val="000000"/>
                </a:solidFill>
                <a:latin typeface="Vazirmatn"/>
              </a:rPr>
              <a:t>failure</a:t>
            </a:r>
          </a:p>
          <a:p>
            <a:r>
              <a:rPr lang="en-US" sz="900" b="1" dirty="0" smtClean="0">
                <a:solidFill>
                  <a:srgbClr val="000000"/>
                </a:solidFill>
                <a:latin typeface="Vazirmatn"/>
              </a:rPr>
              <a:t> ASRM </a:t>
            </a:r>
            <a:r>
              <a:rPr lang="en-US" sz="900" b="1" dirty="0">
                <a:solidFill>
                  <a:srgbClr val="000000"/>
                </a:solidFill>
                <a:latin typeface="Vazirmatn"/>
              </a:rPr>
              <a:t>Practice Committee Opinion (2022–2023</a:t>
            </a:r>
            <a:r>
              <a:rPr lang="en-US" sz="900" b="1" dirty="0" smtClean="0">
                <a:solidFill>
                  <a:srgbClr val="000000"/>
                </a:solidFill>
                <a:latin typeface="Vazirmatn"/>
              </a:rPr>
              <a:t>)</a:t>
            </a:r>
          </a:p>
          <a:p>
            <a:r>
              <a:rPr lang="en-US" sz="900" b="1" dirty="0" smtClean="0">
                <a:solidFill>
                  <a:srgbClr val="000000"/>
                </a:solidFill>
                <a:latin typeface="Vazirmatn"/>
              </a:rPr>
              <a:t> ESHRE </a:t>
            </a:r>
            <a:r>
              <a:rPr lang="en-US" sz="900" b="1" dirty="0">
                <a:solidFill>
                  <a:srgbClr val="000000"/>
                </a:solidFill>
                <a:latin typeface="Vazirmatn"/>
              </a:rPr>
              <a:t>Laboratory Manual for IVF (2019–2023 updates</a:t>
            </a:r>
            <a:r>
              <a:rPr lang="en-US" sz="900" b="1" dirty="0" smtClean="0">
                <a:solidFill>
                  <a:srgbClr val="000000"/>
                </a:solidFill>
                <a:latin typeface="Vazirmatn"/>
              </a:rPr>
              <a:t>)</a:t>
            </a:r>
          </a:p>
          <a:p>
            <a:r>
              <a:rPr lang="en-US" sz="900" b="1" dirty="0" smtClean="0">
                <a:solidFill>
                  <a:srgbClr val="000000"/>
                </a:solidFill>
                <a:latin typeface="Vazirmatn"/>
              </a:rPr>
              <a:t> Stevenson </a:t>
            </a:r>
            <a:r>
              <a:rPr lang="en-US" sz="900" b="1" dirty="0">
                <a:solidFill>
                  <a:srgbClr val="000000"/>
                </a:solidFill>
                <a:latin typeface="Vazirmatn"/>
              </a:rPr>
              <a:t>SC, </a:t>
            </a:r>
            <a:r>
              <a:rPr lang="en-US" sz="900" b="1" dirty="0" err="1">
                <a:solidFill>
                  <a:srgbClr val="000000"/>
                </a:solidFill>
                <a:latin typeface="Vazirmatn"/>
              </a:rPr>
              <a:t>Lashen</a:t>
            </a:r>
            <a:r>
              <a:rPr lang="en-US" sz="900" b="1" dirty="0">
                <a:solidFill>
                  <a:srgbClr val="000000"/>
                </a:solidFill>
                <a:latin typeface="Vazirmatn"/>
              </a:rPr>
              <a:t> H. Fertility and Sterility. </a:t>
            </a:r>
            <a:r>
              <a:rPr lang="en-US" sz="900" b="1" dirty="0" smtClean="0">
                <a:solidFill>
                  <a:srgbClr val="000000"/>
                </a:solidFill>
                <a:latin typeface="Vazirmatn"/>
              </a:rPr>
              <a:t>2008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9676158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58829" y="238457"/>
            <a:ext cx="10145243" cy="6170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C)Differential Diagnosis of Genuine EFS (GEFS)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azirmatn"/>
            </a:endParaRPr>
          </a:p>
          <a:p>
            <a:pPr lvl="0" defTabSz="914400">
              <a:lnSpc>
                <a:spcPct val="150000"/>
              </a:lnSpc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Genuine Empty Follicle Syndrome (GEFS) is defined as a clinical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condition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in which: </a:t>
            </a:r>
            <a:endParaRPr lang="en-US" altLang="en-US" b="1" dirty="0" smtClean="0">
              <a:solidFill>
                <a:srgbClr val="000000"/>
              </a:solidFill>
              <a:latin typeface="Vazirmatn"/>
            </a:endParaRPr>
          </a:p>
          <a:p>
            <a:pPr lvl="0" defTabSz="914400">
              <a:lnSpc>
                <a:spcPct val="150000"/>
              </a:lnSpc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>
              <a:lnSpc>
                <a:spcPct val="200000"/>
              </a:lnSpc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-Adequate mature follicles (typically ≥16–18 mm) are present</a:t>
            </a:r>
          </a:p>
          <a:p>
            <a:pPr lvl="0" defTabSz="914400">
              <a:lnSpc>
                <a:spcPct val="200000"/>
              </a:lnSpc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-Ovulation trigger (</a:t>
            </a:r>
            <a:r>
              <a:rPr lang="en-US" altLang="en-US" b="1" dirty="0" err="1">
                <a:solidFill>
                  <a:srgbClr val="000000"/>
                </a:solidFill>
                <a:latin typeface="Vazirmatn"/>
              </a:rPr>
              <a:t>hCG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or GnRH agonist) has been correctly administered  </a:t>
            </a:r>
          </a:p>
          <a:p>
            <a:pPr lvl="0" defTabSz="914400">
              <a:lnSpc>
                <a:spcPct val="200000"/>
              </a:lnSpc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 and confirmed</a:t>
            </a:r>
          </a:p>
          <a:p>
            <a:pPr lvl="0" defTabSz="914400">
              <a:lnSpc>
                <a:spcPct val="200000"/>
              </a:lnSpc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 Medication errors, pharmacologic failure, and technical or laboratory errors  </a:t>
            </a:r>
          </a:p>
          <a:p>
            <a:pPr lvl="0" defTabSz="914400">
              <a:lnSpc>
                <a:spcPct val="200000"/>
              </a:lnSpc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 have been excluded</a:t>
            </a:r>
          </a:p>
          <a:p>
            <a:pPr lvl="0" defTabSz="914400">
              <a:lnSpc>
                <a:spcPct val="200000"/>
              </a:lnSpc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-Despite optimal conditions, no oocytes are retrieved from the follicles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Alviggi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C, et al. RBMO (Reproductive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BioMedicine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Online) — Contemporary interpretation of EFS phenotypes </a:t>
            </a:r>
            <a:endParaRPr lang="en-US" altLang="en-US" sz="1000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Hatırnaz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Ş, et al. 2024 * ASRM Practice Committee Opinion (2022–2023)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ESHRE Guideline (2019–2023 updates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Stevenson SC,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Lashen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H. Fertility and Sterility. 2008 </a:t>
            </a: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AutoShape 2" descr="📚"/>
          <p:cNvSpPr>
            <a:spLocks noChangeAspect="1" noChangeArrowheads="1"/>
          </p:cNvSpPr>
          <p:nvPr/>
        </p:nvSpPr>
        <p:spPr bwMode="auto">
          <a:xfrm flipV="1">
            <a:off x="10803214" y="2482715"/>
            <a:ext cx="278296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8337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50473" y="612270"/>
            <a:ext cx="910243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Recent RBMO-based and molecular literature suggests that </a:t>
            </a: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GEFS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is extremely </a:t>
            </a: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rare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and likely represents a </a:t>
            </a: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spectrum of underlying oocyte maturation disorders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rather than a single distinct disease entity</a:t>
            </a:r>
            <a:endParaRPr lang="en-US" altLang="en-US" sz="1000" b="1" dirty="0">
              <a:solidFill>
                <a:srgbClr val="000000"/>
              </a:solidFill>
              <a:latin typeface="Vazirmat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50473" y="2387786"/>
            <a:ext cx="97465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  <a:latin typeface="Vazirmatn"/>
              </a:rPr>
              <a:t>Management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is challenging and often requires </a:t>
            </a: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individualized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ART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strategies</a:t>
            </a:r>
            <a:r>
              <a:rPr lang="en-US" altLang="en-US" dirty="0" smtClean="0">
                <a:solidFill>
                  <a:srgbClr val="000000"/>
                </a:solidFill>
                <a:latin typeface="Vazirmatn"/>
              </a:rPr>
              <a:t>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2124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73168" y="399484"/>
            <a:ext cx="7395833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Proposed Pathophysiological Mechanisms:</a:t>
            </a: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Oocyte Maturation Arrest 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Failure of progression from GV → MI → MII stages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-Inadequate response to LH/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surge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-Arrest of meiosis I completion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This is considered one of the most important proposed  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mechanisms in GEFS.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2" descr="📌"/>
          <p:cNvSpPr>
            <a:spLocks noChangeAspect="1" noChangeArrowheads="1"/>
          </p:cNvSpPr>
          <p:nvPr/>
        </p:nvSpPr>
        <p:spPr bwMode="auto">
          <a:xfrm flipV="1">
            <a:off x="4582853" y="1262441"/>
            <a:ext cx="406474" cy="7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011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6782" y="244699"/>
            <a:ext cx="8950259" cy="63428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This definition is based on </a:t>
            </a:r>
            <a:r>
              <a:rPr lang="en-US" altLang="en-US" sz="1900" b="1" dirty="0" smtClean="0">
                <a:solidFill>
                  <a:srgbClr val="FF0000"/>
                </a:solidFill>
                <a:latin typeface="Vazirmatn"/>
              </a:rPr>
              <a:t>three key assumptions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:</a:t>
            </a:r>
          </a:p>
          <a:p>
            <a:pPr marL="0" indent="0">
              <a:buNone/>
            </a:pPr>
            <a:endParaRPr lang="en-US" altLang="en-US" sz="1900" b="1" dirty="0">
              <a:solidFill>
                <a:srgbClr val="000000"/>
              </a:solidFill>
              <a:latin typeface="Vazirmatn"/>
            </a:endParaRPr>
          </a:p>
          <a:p>
            <a:pPr marL="0" indent="0">
              <a:buNone/>
            </a:pP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1. Adequate 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ovarian Response </a:t>
            </a:r>
          </a:p>
          <a:p>
            <a:pPr marL="0" indent="0">
              <a:buNone/>
            </a:pPr>
            <a:r>
              <a:rPr lang="en-US" altLang="en-US" sz="1900" b="1" dirty="0" smtClean="0">
                <a:solidFill>
                  <a:schemeClr val="tx1"/>
                </a:solidFill>
                <a:latin typeface="Vazirmatn"/>
              </a:rPr>
              <a:t>    - 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Presence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of mature follicles (≥16–18 mm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)</a:t>
            </a:r>
          </a:p>
          <a:p>
            <a:pPr marL="0" indent="0">
              <a:buNone/>
            </a:pP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    - Estradiol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levels consistent with follicular development </a:t>
            </a:r>
            <a:endParaRPr lang="en-US" altLang="en-US" sz="1900" b="1" dirty="0" smtClean="0">
              <a:solidFill>
                <a:srgbClr val="000000"/>
              </a:solidFill>
              <a:latin typeface="Vazirmatn"/>
            </a:endParaRPr>
          </a:p>
          <a:p>
            <a:pPr marL="0" indent="0">
              <a:buNone/>
            </a:pPr>
            <a:endParaRPr lang="en-US" altLang="en-US" sz="1900" b="1" dirty="0" smtClean="0">
              <a:solidFill>
                <a:srgbClr val="000000"/>
              </a:solidFill>
              <a:latin typeface="Vazirmatn"/>
            </a:endParaRPr>
          </a:p>
          <a:p>
            <a:pPr marL="0" indent="0">
              <a:buNone/>
            </a:pP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2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. Effective ovulation 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trigger</a:t>
            </a:r>
          </a:p>
          <a:p>
            <a:pPr marL="0" indent="0">
              <a:buNone/>
            </a:pP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  - Appropriate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administration of </a:t>
            </a:r>
            <a:r>
              <a:rPr lang="en-US" altLang="en-US" sz="1900" b="1" dirty="0" err="1">
                <a:solidFill>
                  <a:srgbClr val="000000"/>
                </a:solidFill>
                <a:latin typeface="Vazirmatn"/>
              </a:rPr>
              <a:t>hCG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 or GnRH 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agonist</a:t>
            </a:r>
          </a:p>
          <a:p>
            <a:pPr marL="0" indent="0">
              <a:buNone/>
            </a:pP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   -Correct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timing and 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dose</a:t>
            </a:r>
          </a:p>
          <a:p>
            <a:pPr marL="0" indent="0">
              <a:buNone/>
            </a:pP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  -Confirmation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of biological effect when in doubt (serum β-</a:t>
            </a:r>
            <a:r>
              <a:rPr lang="en-US" altLang="en-US" sz="1900" b="1" dirty="0" err="1">
                <a:solidFill>
                  <a:srgbClr val="000000"/>
                </a:solidFill>
                <a:latin typeface="Vazirmatn"/>
              </a:rPr>
              <a:t>hCG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 or LH) </a:t>
            </a:r>
            <a:endParaRPr lang="en-US" altLang="en-US" sz="1900" b="1" dirty="0" smtClean="0">
              <a:solidFill>
                <a:srgbClr val="000000"/>
              </a:solidFill>
              <a:latin typeface="Vazirmatn"/>
            </a:endParaRPr>
          </a:p>
          <a:p>
            <a:pPr marL="0" indent="0">
              <a:buNone/>
            </a:pPr>
            <a:endParaRPr lang="en-US" altLang="en-US" sz="1900" b="1" dirty="0" smtClean="0">
              <a:solidFill>
                <a:srgbClr val="000000"/>
              </a:solidFill>
              <a:latin typeface="Vazirmatn"/>
            </a:endParaRPr>
          </a:p>
          <a:p>
            <a:pPr marL="0" indent="0">
              <a:buNone/>
            </a:pP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3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. Successful oocyte retrieval </a:t>
            </a:r>
            <a:endParaRPr lang="en-US" altLang="en-US" sz="1900" b="1" dirty="0" smtClean="0">
              <a:solidFill>
                <a:srgbClr val="000000"/>
              </a:solidFill>
              <a:latin typeface="Vazirmatn"/>
            </a:endParaRPr>
          </a:p>
          <a:p>
            <a:pPr marL="0" indent="0">
              <a:buNone/>
            </a:pP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   - Proper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follicular aspiration 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technique</a:t>
            </a:r>
          </a:p>
          <a:p>
            <a:pPr marL="0" indent="0">
              <a:buNone/>
            </a:pP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   - No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technical or laboratory failure </a:t>
            </a:r>
            <a:r>
              <a:rPr lang="en-US" altLang="en-US" sz="1900" b="1" dirty="0">
                <a:solidFill>
                  <a:schemeClr val="tx1"/>
                </a:solidFill>
              </a:rPr>
              <a:t>  </a:t>
            </a:r>
            <a:endParaRPr lang="en-US" altLang="en-US" sz="19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en-US" dirty="0" smtClean="0">
              <a:solidFill>
                <a:srgbClr val="000000"/>
              </a:solidFill>
              <a:latin typeface="Vazirmatn"/>
            </a:endParaRP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indent="0">
              <a:buNone/>
            </a:pPr>
            <a:r>
              <a:rPr lang="en-US" altLang="en-US" sz="1100" b="1" dirty="0" smtClean="0">
                <a:solidFill>
                  <a:srgbClr val="000000"/>
                </a:solidFill>
                <a:latin typeface="Vazirmatn"/>
              </a:rPr>
              <a:t>    Stevenson </a:t>
            </a:r>
            <a:r>
              <a:rPr lang="en-US" altLang="en-US" sz="1100" b="1" dirty="0">
                <a:solidFill>
                  <a:srgbClr val="000000"/>
                </a:solidFill>
                <a:latin typeface="Vazirmatn"/>
              </a:rPr>
              <a:t>SC, </a:t>
            </a:r>
            <a:r>
              <a:rPr lang="en-US" altLang="en-US" sz="1100" b="1" dirty="0" err="1">
                <a:solidFill>
                  <a:srgbClr val="000000"/>
                </a:solidFill>
                <a:latin typeface="Vazirmatn"/>
              </a:rPr>
              <a:t>Lashen</a:t>
            </a:r>
            <a:r>
              <a:rPr lang="en-US" altLang="en-US" sz="1100" b="1" dirty="0">
                <a:solidFill>
                  <a:srgbClr val="000000"/>
                </a:solidFill>
                <a:latin typeface="Vazirmatn"/>
              </a:rPr>
              <a:t> H. </a:t>
            </a:r>
            <a:r>
              <a:rPr lang="en-US" altLang="en-US" sz="1100" b="1" dirty="0" err="1">
                <a:solidFill>
                  <a:srgbClr val="000000"/>
                </a:solidFill>
                <a:latin typeface="Vazirmatn"/>
              </a:rPr>
              <a:t>Fertil</a:t>
            </a:r>
            <a:r>
              <a:rPr lang="en-US" altLang="en-US" sz="11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100" b="1" dirty="0" err="1">
                <a:solidFill>
                  <a:srgbClr val="000000"/>
                </a:solidFill>
                <a:latin typeface="Vazirmatn"/>
              </a:rPr>
              <a:t>Steril</a:t>
            </a:r>
            <a:r>
              <a:rPr lang="en-US" altLang="en-US" sz="1100" b="1" dirty="0">
                <a:solidFill>
                  <a:srgbClr val="000000"/>
                </a:solidFill>
                <a:latin typeface="Vazirmatn"/>
              </a:rPr>
              <a:t>. 2008.</a:t>
            </a:r>
            <a:endParaRPr 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231739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69766" y="426497"/>
            <a:ext cx="8104544" cy="30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2. Defective Cumulus Expansion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Impaired activation of EGF-like signaling pathways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Abnormal granulosa cell response to LH/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-Failure of cumulus–oocyte complex (COC) detachment from follicular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wall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b="1" dirty="0">
              <a:latin typeface="Vazirmatn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Result: oocytes may be present but not retrievable.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5" name="AutoShape 2" descr="📌"/>
          <p:cNvSpPr>
            <a:spLocks noChangeAspect="1" noChangeArrowheads="1"/>
          </p:cNvSpPr>
          <p:nvPr/>
        </p:nvSpPr>
        <p:spPr bwMode="auto">
          <a:xfrm flipV="1">
            <a:off x="8341329" y="1707725"/>
            <a:ext cx="545940" cy="10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069766" y="4240338"/>
            <a:ext cx="845134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3. Zona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Pellucida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Abnormalities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-Structural defects in zona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pellucida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proteins:  ZP1 /ZP2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/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ZP3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Altered oocyte–cumulus interactions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Impaired oocyte release dynamics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b="1" dirty="0"/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AutoShape 4" descr="📌"/>
          <p:cNvSpPr>
            <a:spLocks noChangeAspect="1" noChangeArrowheads="1"/>
          </p:cNvSpPr>
          <p:nvPr/>
        </p:nvSpPr>
        <p:spPr bwMode="auto">
          <a:xfrm flipV="1">
            <a:off x="5698739" y="4506360"/>
            <a:ext cx="921190" cy="15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3879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57075" y="342900"/>
            <a:ext cx="8027084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4. Genetic and Molecular Defects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GEFS has been associated with mutations or variants affecting 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folliculogenesis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and oocyte competence, including: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 LHCGR (LH receptor variants)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 FSHR mutations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TUBB8 mutations (oocyte maturation and spindle defects)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-Genes involved in meiotic spindle formation and chromosomal 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segregation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/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These cases may present as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zirmatn"/>
              </a:rPr>
              <a:t>recurrent GEFS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in some patients.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5" name="AutoShape 2" descr="📌"/>
          <p:cNvSpPr>
            <a:spLocks noChangeAspect="1" noChangeArrowheads="1"/>
          </p:cNvSpPr>
          <p:nvPr/>
        </p:nvSpPr>
        <p:spPr bwMode="auto">
          <a:xfrm>
            <a:off x="9578975" y="38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190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38399" y="302472"/>
            <a:ext cx="7474227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5. Follicular Microenvironment Dysfunction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-Impaired paracrine signaling between granulosa cells and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oocyte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-Abnormal cytokine and growth factor milieu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-Age-related decline in follicular somatic cell function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Reduced oocyte–somatic cell communication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b="1" dirty="0">
              <a:latin typeface="Vazirmatn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This mechanism is particularly relevant in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zirmatn"/>
              </a:rPr>
              <a:t>ovarian aging and poor  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zirmatn"/>
              </a:rPr>
              <a:t>oocyte quality states. 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AutoShape 2" descr="📌"/>
          <p:cNvSpPr>
            <a:spLocks noChangeAspect="1" noChangeArrowheads="1"/>
          </p:cNvSpPr>
          <p:nvPr/>
        </p:nvSpPr>
        <p:spPr bwMode="auto">
          <a:xfrm>
            <a:off x="171989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3730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27582" y="192879"/>
            <a:ext cx="821634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Importantly, GEFS is typically not corrected by modifying trigger 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protocols alone, unlike FEFS. 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AutoShape 2" descr="📌"/>
          <p:cNvSpPr>
            <a:spLocks noChangeAspect="1" noChangeArrowheads="1"/>
          </p:cNvSpPr>
          <p:nvPr/>
        </p:nvSpPr>
        <p:spPr bwMode="auto">
          <a:xfrm flipV="1">
            <a:off x="17465674" y="1286772"/>
            <a:ext cx="421325" cy="7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7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58975" y="808919"/>
            <a:ext cx="8765273" cy="387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zirmatn"/>
              </a:rPr>
              <a:t>7. Management on the Day of Oocyte Retrieval (OPU Day Management in Suspected EFS)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In cases of failed oocyte retrieval on the day of OPU, clinical decision-making must be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real-time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,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algorithm-based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, and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focused on rapidly excluding FEFS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before labeling a case as GEFS.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AutoShape 2" descr="🧠"/>
          <p:cNvSpPr>
            <a:spLocks noChangeAspect="1" noChangeArrowheads="1"/>
          </p:cNvSpPr>
          <p:nvPr/>
        </p:nvSpPr>
        <p:spPr bwMode="auto">
          <a:xfrm flipV="1">
            <a:off x="10687851" y="1818580"/>
            <a:ext cx="26272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 descr="📌"/>
          <p:cNvSpPr>
            <a:spLocks noChangeAspect="1" noChangeArrowheads="1"/>
          </p:cNvSpPr>
          <p:nvPr/>
        </p:nvSpPr>
        <p:spPr bwMode="auto">
          <a:xfrm flipV="1">
            <a:off x="1696251" y="2290068"/>
            <a:ext cx="26272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930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378633661"/>
              </p:ext>
            </p:extLst>
          </p:nvPr>
        </p:nvGraphicFramePr>
        <p:xfrm>
          <a:off x="1030310" y="875763"/>
          <a:ext cx="10663707" cy="5422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Rectangle 15"/>
          <p:cNvSpPr/>
          <p:nvPr/>
        </p:nvSpPr>
        <p:spPr>
          <a:xfrm>
            <a:off x="1753846" y="195787"/>
            <a:ext cx="83174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Algorithm</a:t>
            </a:r>
            <a:r>
              <a:rPr lang="en-US" sz="2800" b="1" dirty="0">
                <a:solidFill>
                  <a:srgbClr val="FF0000"/>
                </a:solidFill>
              </a:rPr>
              <a:t>: Absence of Oocyte Retrieval During OPU</a:t>
            </a:r>
          </a:p>
        </p:txBody>
      </p:sp>
    </p:spTree>
    <p:extLst>
      <p:ext uri="{BB962C8B-B14F-4D97-AF65-F5344CB8AC3E}">
        <p14:creationId xmlns:p14="http://schemas.microsoft.com/office/powerpoint/2010/main" val="3831926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76149" y="608703"/>
            <a:ext cx="9024730" cy="5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Rescue Strategies Within the Same Cycle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In selected cases, particularly suspected FEFS, immediate intervention may be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beneficial: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A)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Rescue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administration:</a:t>
            </a: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-Repeat administration of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B)Re-trigger strategies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Switch from GnRH agonist to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Dual trigger (GnRH agonist + low-dose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Humaidan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P, et al. RBMO (Reproductive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BioMedicine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Online) — Dual trigger and luteal phase optimization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ASRM Practice Committee Opinion (2022–2023)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ESHRE Guideline (2019–2023) </a:t>
            </a: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AutoShape 2" descr="🔹"/>
          <p:cNvSpPr>
            <a:spLocks noChangeAspect="1" noChangeArrowheads="1"/>
          </p:cNvSpPr>
          <p:nvPr/>
        </p:nvSpPr>
        <p:spPr bwMode="auto">
          <a:xfrm>
            <a:off x="18037175" y="-8969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 descr="🔹"/>
          <p:cNvSpPr>
            <a:spLocks noChangeAspect="1" noChangeArrowheads="1"/>
          </p:cNvSpPr>
          <p:nvPr/>
        </p:nvSpPr>
        <p:spPr bwMode="auto">
          <a:xfrm>
            <a:off x="13922375" y="-6080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🔹"/>
          <p:cNvSpPr>
            <a:spLocks noChangeAspect="1" noChangeArrowheads="1"/>
          </p:cNvSpPr>
          <p:nvPr/>
        </p:nvSpPr>
        <p:spPr bwMode="auto">
          <a:xfrm>
            <a:off x="8588375" y="-3190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5" descr="📌"/>
          <p:cNvSpPr>
            <a:spLocks noChangeAspect="1" noChangeArrowheads="1"/>
          </p:cNvSpPr>
          <p:nvPr/>
        </p:nvSpPr>
        <p:spPr bwMode="auto">
          <a:xfrm>
            <a:off x="1425575" y="-301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📚"/>
          <p:cNvSpPr>
            <a:spLocks noChangeAspect="1" noChangeArrowheads="1"/>
          </p:cNvSpPr>
          <p:nvPr/>
        </p:nvSpPr>
        <p:spPr bwMode="auto">
          <a:xfrm>
            <a:off x="16405225" y="-301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7083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04810" y="458093"/>
            <a:ext cx="8697533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C)Delayed and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repeat retrieval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- Salvage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oocyte retrieval in selected patients 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b="1" dirty="0" smtClean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RBMO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evidence suggests that a substantial proportion of FEFS cases are reversible with timely intervention. </a:t>
            </a:r>
            <a:r>
              <a:rPr lang="en-US" altLang="en-US" b="1" dirty="0"/>
              <a:t> 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100" dirty="0">
              <a:latin typeface="Vazirmat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04810" y="3212693"/>
            <a:ext cx="8813444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Management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of EFS must begin </a:t>
            </a:r>
            <a:r>
              <a:rPr lang="en-US" b="1" dirty="0">
                <a:solidFill>
                  <a:srgbClr val="FF0000"/>
                </a:solidFill>
                <a:latin typeface="Vazirmatn"/>
              </a:rPr>
              <a:t>immediately on the day of OPU</a:t>
            </a:r>
          </a:p>
        </p:txBody>
      </p:sp>
    </p:spTree>
    <p:extLst>
      <p:ext uri="{BB962C8B-B14F-4D97-AF65-F5344CB8AC3E}">
        <p14:creationId xmlns:p14="http://schemas.microsoft.com/office/powerpoint/2010/main" val="7475065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34026" y="548426"/>
            <a:ext cx="9263270" cy="552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zirmatn"/>
              </a:rPr>
              <a:t>8. Strategies in Subsequent Cycles after Empty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FF0000"/>
                </a:solidFill>
                <a:latin typeface="Vazirmatn"/>
              </a:rPr>
              <a:t>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zirmatn"/>
              </a:rPr>
              <a:t>Follicle Syndrome (EFS)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After an episode of Empty Follicle Syndrome, the primary goal in subsequent cycles is: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Prevention of recurrence through targeted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correction of the underlying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C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pathophysiological mechanism,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rather than empirical protocol modification.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Therefore, all interventions must be mechanism-based and guided by a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detailed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C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review of the previous cycle. 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5" name="AutoShape 2" descr="🧠"/>
          <p:cNvSpPr>
            <a:spLocks noChangeAspect="1" noChangeArrowheads="1"/>
          </p:cNvSpPr>
          <p:nvPr/>
        </p:nvSpPr>
        <p:spPr bwMode="auto">
          <a:xfrm flipV="1">
            <a:off x="8791455" y="2002104"/>
            <a:ext cx="231582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 descr="📌"/>
          <p:cNvSpPr>
            <a:spLocks noChangeAspect="1" noChangeArrowheads="1"/>
          </p:cNvSpPr>
          <p:nvPr/>
        </p:nvSpPr>
        <p:spPr bwMode="auto">
          <a:xfrm flipV="1">
            <a:off x="7419855" y="2473592"/>
            <a:ext cx="231582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912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58975" y="389475"/>
            <a:ext cx="8930113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 Mandatory Review of the Previous Cycle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Before implementing any changes, a comprehensive reassessment of the failed 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cycle is essential.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b="1" dirty="0"/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The following must be critically evaluated: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Type of ovulation trigger (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, GnRH agonist, or dual trigger)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Exact timing of trigger administration relative to follicular maturation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Time interval between trigger and oocyte retrieval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Serum β-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or LH levels at the time of OPU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Medication adherence and administration errors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 Technical details of oocyte retrieval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Embryology laboratory report regarding COC identification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b="1" dirty="0"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2" descr="🔹"/>
          <p:cNvSpPr>
            <a:spLocks noChangeAspect="1" noChangeArrowheads="1"/>
          </p:cNvSpPr>
          <p:nvPr/>
        </p:nvSpPr>
        <p:spPr bwMode="auto">
          <a:xfrm>
            <a:off x="1654175" y="-6080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 descr="📌"/>
          <p:cNvSpPr>
            <a:spLocks noChangeAspect="1" noChangeArrowheads="1"/>
          </p:cNvSpPr>
          <p:nvPr/>
        </p:nvSpPr>
        <p:spPr bwMode="auto">
          <a:xfrm>
            <a:off x="6683375" y="46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73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78298" y="597417"/>
            <a:ext cx="8414197" cy="5701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Vazirmatn"/>
              </a:rPr>
              <a:t>Contemporary Definition </a:t>
            </a:r>
            <a:endParaRPr lang="en-US" b="1" dirty="0" smtClean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endParaRPr lang="en-US" b="1" dirty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Recent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evidence suggests that EFS </a:t>
            </a:r>
            <a:r>
              <a:rPr lang="en-US" b="1" dirty="0">
                <a:solidFill>
                  <a:srgbClr val="FF0000"/>
                </a:solidFill>
                <a:latin typeface="Vazirmatn"/>
              </a:rPr>
              <a:t>should no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longer be considered a </a:t>
            </a:r>
            <a:r>
              <a:rPr lang="en-US" b="1" dirty="0">
                <a:solidFill>
                  <a:srgbClr val="FF0000"/>
                </a:solidFill>
                <a:latin typeface="Vazirmatn"/>
              </a:rPr>
              <a:t>single disease entity</a:t>
            </a:r>
            <a:r>
              <a:rPr lang="en-US" b="1" dirty="0" smtClean="0">
                <a:solidFill>
                  <a:srgbClr val="FF0000"/>
                </a:solidFill>
                <a:latin typeface="Vazirmatn"/>
              </a:rPr>
              <a:t>.</a:t>
            </a:r>
          </a:p>
          <a:p>
            <a:pPr>
              <a:lnSpc>
                <a:spcPct val="150000"/>
              </a:lnSpc>
            </a:pPr>
            <a:endParaRPr lang="en-US" dirty="0" smtClean="0">
              <a:solidFill>
                <a:srgbClr val="000000"/>
              </a:solidFill>
              <a:latin typeface="Vazirmatn"/>
            </a:endParaRPr>
          </a:p>
          <a:p>
            <a:endParaRPr lang="en-US" dirty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Instead, it is a </a:t>
            </a:r>
            <a:r>
              <a:rPr lang="en-US" b="1" dirty="0">
                <a:solidFill>
                  <a:srgbClr val="FF0000"/>
                </a:solidFill>
                <a:latin typeface="Vazirmatn"/>
              </a:rPr>
              <a:t>heterogeneous clinical phenotype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resulting from multiple underlying mechanisms, ranging from trigger-related failure to genetic defects affecting oocyte maturation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.</a:t>
            </a:r>
          </a:p>
          <a:p>
            <a:endParaRPr lang="en-US" dirty="0">
              <a:solidFill>
                <a:srgbClr val="000000"/>
              </a:solidFill>
              <a:latin typeface="Vazirmatn"/>
            </a:endParaRPr>
          </a:p>
          <a:p>
            <a:endParaRPr lang="en-US" dirty="0" smtClean="0">
              <a:solidFill>
                <a:srgbClr val="000000"/>
              </a:solidFill>
              <a:latin typeface="Vazirmatn"/>
            </a:endParaRPr>
          </a:p>
          <a:p>
            <a:endParaRPr lang="en-US" dirty="0" smtClean="0">
              <a:solidFill>
                <a:srgbClr val="000000"/>
              </a:solidFill>
              <a:latin typeface="Vazirmatn"/>
            </a:endParaRPr>
          </a:p>
          <a:p>
            <a:endParaRPr lang="en-US" dirty="0">
              <a:solidFill>
                <a:srgbClr val="000000"/>
              </a:solidFill>
              <a:latin typeface="Vazirmatn"/>
            </a:endParaRPr>
          </a:p>
          <a:p>
            <a:endParaRPr lang="en-US" dirty="0" smtClean="0">
              <a:solidFill>
                <a:srgbClr val="000000"/>
              </a:solidFill>
              <a:latin typeface="Vazirmatn"/>
            </a:endParaRPr>
          </a:p>
          <a:p>
            <a:endParaRPr lang="en-US" dirty="0">
              <a:solidFill>
                <a:srgbClr val="000000"/>
              </a:solidFill>
              <a:latin typeface="Vazirmatn"/>
            </a:endParaRPr>
          </a:p>
          <a:p>
            <a:endParaRPr lang="en-US" sz="1050" b="1" dirty="0" smtClean="0">
              <a:solidFill>
                <a:srgbClr val="000000"/>
              </a:solidFill>
              <a:latin typeface="Vazirmatn"/>
            </a:endParaRPr>
          </a:p>
          <a:p>
            <a:r>
              <a:rPr lang="en-US" sz="1050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sz="1050" b="1" dirty="0" err="1">
                <a:solidFill>
                  <a:srgbClr val="000000"/>
                </a:solidFill>
                <a:latin typeface="Vazirmatn"/>
              </a:rPr>
              <a:t>Hatırnaz</a:t>
            </a:r>
            <a:r>
              <a:rPr lang="en-US" sz="1050" b="1" dirty="0">
                <a:solidFill>
                  <a:srgbClr val="000000"/>
                </a:solidFill>
                <a:latin typeface="Vazirmatn"/>
              </a:rPr>
              <a:t> Ş, et al. 2024 </a:t>
            </a:r>
            <a:endParaRPr lang="en-US" sz="1050" b="1" dirty="0" smtClean="0">
              <a:solidFill>
                <a:srgbClr val="000000"/>
              </a:solidFill>
              <a:latin typeface="Vazirmatn"/>
            </a:endParaRPr>
          </a:p>
          <a:p>
            <a:r>
              <a:rPr lang="en-US" sz="1050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sz="1050" b="1" dirty="0">
                <a:solidFill>
                  <a:srgbClr val="000000"/>
                </a:solidFill>
                <a:latin typeface="Vazirmatn"/>
              </a:rPr>
              <a:t>Trends in Molecular Medicine. </a:t>
            </a:r>
            <a:r>
              <a:rPr lang="en-US" sz="1050" b="1" dirty="0" smtClean="0">
                <a:solidFill>
                  <a:srgbClr val="000000"/>
                </a:solidFill>
                <a:latin typeface="Vazirmatn"/>
              </a:rPr>
              <a:t>2025</a:t>
            </a:r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409292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40417" y="131802"/>
            <a:ext cx="8839200" cy="1287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Without this structured analysis, any modification of the protocol is </a:t>
            </a:r>
            <a:endParaRPr lang="en-US" altLang="en-US" b="1" dirty="0" smtClean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considered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non–evidence-based.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082085" y="4689729"/>
            <a:ext cx="98573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smtClean="0">
                <a:solidFill>
                  <a:srgbClr val="000000"/>
                </a:solidFill>
                <a:latin typeface="Vazirmatn"/>
              </a:rPr>
              <a:t>ASRM </a:t>
            </a:r>
            <a:r>
              <a:rPr lang="en-US" sz="1000" b="1" dirty="0">
                <a:solidFill>
                  <a:srgbClr val="000000"/>
                </a:solidFill>
                <a:latin typeface="Vazirmatn"/>
              </a:rPr>
              <a:t>Practice Committee Opinion: Ovarian Stimulation and Triggering in ART (2022–2023 update) </a:t>
            </a:r>
          </a:p>
          <a:p>
            <a:r>
              <a:rPr lang="en-US" sz="1000" b="1" dirty="0" smtClean="0">
                <a:solidFill>
                  <a:srgbClr val="000000"/>
                </a:solidFill>
                <a:latin typeface="Vazirmatn"/>
              </a:rPr>
              <a:t>ESHRE </a:t>
            </a:r>
            <a:r>
              <a:rPr lang="en-US" sz="1000" b="1" dirty="0">
                <a:solidFill>
                  <a:srgbClr val="000000"/>
                </a:solidFill>
                <a:latin typeface="Vazirmatn"/>
              </a:rPr>
              <a:t>Guideline: Ovarian Stimulation for IVF/ICSI (2019–2023 updates) </a:t>
            </a:r>
          </a:p>
          <a:p>
            <a:r>
              <a:rPr lang="en-US" sz="1000" b="1" dirty="0" smtClean="0">
                <a:solidFill>
                  <a:srgbClr val="000000"/>
                </a:solidFill>
                <a:latin typeface="Vazirmatn"/>
              </a:rPr>
              <a:t>RBMO </a:t>
            </a:r>
            <a:r>
              <a:rPr lang="en-US" sz="1000" b="1" dirty="0">
                <a:solidFill>
                  <a:srgbClr val="000000"/>
                </a:solidFill>
                <a:latin typeface="Vazirmatn"/>
              </a:rPr>
              <a:t>(</a:t>
            </a:r>
            <a:r>
              <a:rPr lang="en-US" sz="1000" b="1" dirty="0" err="1">
                <a:solidFill>
                  <a:srgbClr val="000000"/>
                </a:solidFill>
                <a:latin typeface="Vazirmatn"/>
              </a:rPr>
              <a:t>Alviggi</a:t>
            </a:r>
            <a:r>
              <a:rPr lang="en-US" sz="1000" b="1" dirty="0">
                <a:solidFill>
                  <a:srgbClr val="000000"/>
                </a:solidFill>
                <a:latin typeface="Vazirmatn"/>
              </a:rPr>
              <a:t> C, et al.) — Frameworks for ovarian response </a:t>
            </a:r>
            <a:r>
              <a:rPr lang="en-US" sz="1000" b="1" dirty="0" smtClean="0">
                <a:solidFill>
                  <a:srgbClr val="000000"/>
                </a:solidFill>
                <a:latin typeface="Vazirmatn"/>
              </a:rPr>
              <a:t>failure</a:t>
            </a:r>
            <a:r>
              <a:rPr lang="en-US" sz="1000" b="1" dirty="0"/>
              <a:t/>
            </a:r>
            <a:br>
              <a:rPr lang="en-US" sz="1000" b="1" dirty="0"/>
            </a:b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6568302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837114" y="359692"/>
            <a:ext cx="9740348" cy="634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1. Modification of Ovulation Trigger Strategy (Key Intervention)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A. Switch to Dual Trigger (GnRH agonist + low-dose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Enhances synchronized LH and FSH surge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Improves cumulus expansion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 Supports both nuclear and cytoplasmic oocyte maturation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Often first-line modification in suspected maturation-related FEFS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B. Switch from GnRH agonist to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hCG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-based trigger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Considered in cases of inadequate LH surge or suboptimal pituitary response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Provides more sustained LH receptor stimulation 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Humaidan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P, et al. RBMO (Reproductive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BioMedicine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Online) — Dual trigger strategies in ART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ASRM Practice Committee Opinion (2022–2023)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ESHRE Guideline (2019–2023 updates) 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AutoShape 7" descr="🔹"/>
          <p:cNvSpPr>
            <a:spLocks noChangeAspect="1" noChangeArrowheads="1"/>
          </p:cNvSpPr>
          <p:nvPr/>
        </p:nvSpPr>
        <p:spPr bwMode="auto">
          <a:xfrm flipV="1">
            <a:off x="7642967" y="2162017"/>
            <a:ext cx="24350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8" descr="🔹"/>
          <p:cNvSpPr>
            <a:spLocks noChangeAspect="1" noChangeArrowheads="1"/>
          </p:cNvSpPr>
          <p:nvPr/>
        </p:nvSpPr>
        <p:spPr bwMode="auto">
          <a:xfrm flipV="1">
            <a:off x="6042767" y="2633505"/>
            <a:ext cx="24350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9" descr="🔹"/>
          <p:cNvSpPr>
            <a:spLocks noChangeAspect="1" noChangeArrowheads="1"/>
          </p:cNvSpPr>
          <p:nvPr/>
        </p:nvSpPr>
        <p:spPr bwMode="auto">
          <a:xfrm flipV="1">
            <a:off x="11757767" y="2922430"/>
            <a:ext cx="24350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10" descr="📚"/>
          <p:cNvSpPr>
            <a:spLocks noChangeAspect="1" noChangeArrowheads="1"/>
          </p:cNvSpPr>
          <p:nvPr/>
        </p:nvSpPr>
        <p:spPr bwMode="auto">
          <a:xfrm flipV="1">
            <a:off x="3604367" y="3393918"/>
            <a:ext cx="24350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8777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75267" y="732747"/>
            <a:ext cx="782176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C. Individualized trigger dosing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- Adjustment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of </a:t>
            </a:r>
            <a:r>
              <a:rPr lang="en-US" altLang="en-US" b="1" dirty="0" err="1">
                <a:solidFill>
                  <a:srgbClr val="000000"/>
                </a:solidFill>
                <a:latin typeface="Vazirmatn"/>
              </a:rPr>
              <a:t>hCG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dose based on BMI and pharmacokinetics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- Tailored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protocols based on ovarian response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history</a:t>
            </a:r>
          </a:p>
        </p:txBody>
      </p:sp>
      <p:sp>
        <p:nvSpPr>
          <p:cNvPr id="5" name="Rectangle 4"/>
          <p:cNvSpPr/>
          <p:nvPr/>
        </p:nvSpPr>
        <p:spPr>
          <a:xfrm>
            <a:off x="2275267" y="6168621"/>
            <a:ext cx="876192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900" dirty="0" smtClean="0">
                <a:solidFill>
                  <a:srgbClr val="000000"/>
                </a:solidFill>
                <a:latin typeface="Vazirmatn"/>
              </a:rPr>
              <a:t>  </a:t>
            </a:r>
            <a:r>
              <a:rPr lang="en-US" altLang="en-US" sz="900" b="1" dirty="0" err="1" smtClean="0">
                <a:solidFill>
                  <a:srgbClr val="000000"/>
                </a:solidFill>
                <a:latin typeface="Vazirmatn"/>
              </a:rPr>
              <a:t>Humaidan</a:t>
            </a:r>
            <a:r>
              <a:rPr lang="en-US" altLang="en-US" sz="900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P, et al. RBMO (Reproductive </a:t>
            </a:r>
            <a:r>
              <a:rPr lang="en-US" altLang="en-US" sz="900" b="1" dirty="0" err="1">
                <a:solidFill>
                  <a:srgbClr val="000000"/>
                </a:solidFill>
                <a:latin typeface="Vazirmatn"/>
              </a:rPr>
              <a:t>BioMedicine</a:t>
            </a: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 Online) — Dual trigger strategies in ART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   ASRM Practice Committee Opinion (2022–2023)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   ESHRE Guideline (2019–2023 updates) </a:t>
            </a:r>
            <a:r>
              <a:rPr lang="en-US" altLang="en-US" sz="2800" dirty="0"/>
              <a:t/>
            </a:r>
            <a:br>
              <a:rPr lang="en-US" altLang="en-US" sz="28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945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55304" y="559686"/>
            <a:ext cx="9104243" cy="552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2. Optimization of Timing Between Trigger and Oocyte Retrieval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In selected cases, timing mismatch may be the primary cause of EFS.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Adjustments may include: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-Strict standardization of trigger administration time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Individualization based on follicular growth dynamics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defTabSz="914400">
              <a:lnSpc>
                <a:spcPct val="150000"/>
              </a:lnSpc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-Extending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trigger-to-retrieval interval (e.g., 36 → 38 hours)</a:t>
            </a:r>
          </a:p>
          <a:p>
            <a:pPr defTabSz="914400">
              <a:lnSpc>
                <a:spcPct val="150000"/>
              </a:lnSpc>
            </a:pPr>
            <a:r>
              <a:rPr lang="en-US" altLang="en-US" b="1" dirty="0"/>
              <a:t> </a:t>
            </a:r>
            <a:r>
              <a:rPr lang="en-US" altLang="en-US" b="1" dirty="0" smtClean="0"/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-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Avoidance of premature oocyte retrieval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Even minor deviations in timing may significantly affect oocyte–cumulus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dissociation. 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900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ESHRE Guideline: Oocyte Retrieval in IVF/ICSI (2019–2023 updates)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ASRM Practice Committee Opinion (2022–2023)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9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Stevenson SC,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Lashen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H. Fertility and Sterility. 2008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5" name="AutoShape 2" descr="🔹"/>
          <p:cNvSpPr>
            <a:spLocks noChangeAspect="1" noChangeArrowheads="1"/>
          </p:cNvSpPr>
          <p:nvPr/>
        </p:nvSpPr>
        <p:spPr bwMode="auto">
          <a:xfrm flipV="1">
            <a:off x="16537361" y="1809197"/>
            <a:ext cx="227606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 descr="📌"/>
          <p:cNvSpPr>
            <a:spLocks noChangeAspect="1" noChangeArrowheads="1"/>
          </p:cNvSpPr>
          <p:nvPr/>
        </p:nvSpPr>
        <p:spPr bwMode="auto">
          <a:xfrm flipV="1">
            <a:off x="15699161" y="2280686"/>
            <a:ext cx="227606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📚"/>
          <p:cNvSpPr>
            <a:spLocks noChangeAspect="1" noChangeArrowheads="1"/>
          </p:cNvSpPr>
          <p:nvPr/>
        </p:nvSpPr>
        <p:spPr bwMode="auto">
          <a:xfrm flipV="1">
            <a:off x="10060361" y="2569610"/>
            <a:ext cx="227606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321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06575" y="394693"/>
            <a:ext cx="9011478" cy="6355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3. Adjustment of Ovarian Stimulation Protocol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Protocol modification may be required to improve follicular synchrony and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oocyte competence.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Possible changes include: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Switching from GnRH agonist long protocol to GnRH antagonist protocol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Use of mild stimulation protocols in selected patients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Optimization of follicular cohort synchronization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Individualized FSH dosing strategies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b="1" dirty="0"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These modifications aim to reduce follicular heterogeneity and improve oocyte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maturity outcomes.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900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RBMO —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Alviggi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C,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Kolibianakis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EM et al., ovarian stimulation heterogeneity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ASRM Practice Committee Opinion (2022–2023)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ESHRE Guideline (2019–2023 updates) 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AutoShape 2" descr="🔹"/>
          <p:cNvSpPr>
            <a:spLocks noChangeAspect="1" noChangeArrowheads="1"/>
          </p:cNvSpPr>
          <p:nvPr/>
        </p:nvSpPr>
        <p:spPr bwMode="auto">
          <a:xfrm>
            <a:off x="1806575" y="-6080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 descr="📌"/>
          <p:cNvSpPr>
            <a:spLocks noChangeAspect="1" noChangeArrowheads="1"/>
          </p:cNvSpPr>
          <p:nvPr/>
        </p:nvSpPr>
        <p:spPr bwMode="auto">
          <a:xfrm>
            <a:off x="1730375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📚"/>
          <p:cNvSpPr>
            <a:spLocks noChangeAspect="1" noChangeArrowheads="1"/>
          </p:cNvSpPr>
          <p:nvPr/>
        </p:nvSpPr>
        <p:spPr bwMode="auto">
          <a:xfrm>
            <a:off x="15795625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218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86608" y="452682"/>
            <a:ext cx="8706679" cy="566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4. Evaluation of Underlying Causes in Recurrent EFS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In cases of recurrent EFS, deeper etiological investigation is required.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Recommended assessments include: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A)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Genetic evaluation: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  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* LHCGR variants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      * FSHR mutations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  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* TUBB8 mutations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   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* Zona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pellucida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genes (ZP1, ZP2, ZP3)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B)Assessment of ovarian aging and diminished oocyte competence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C)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Evaluation of oocyte maturation disorders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D)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Endocrine and granulosa cell functional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assessment</a:t>
            </a:r>
          </a:p>
        </p:txBody>
      </p:sp>
      <p:sp>
        <p:nvSpPr>
          <p:cNvPr id="5" name="AutoShape 2" descr="🔹"/>
          <p:cNvSpPr>
            <a:spLocks noChangeAspect="1" noChangeArrowheads="1"/>
          </p:cNvSpPr>
          <p:nvPr/>
        </p:nvSpPr>
        <p:spPr bwMode="auto">
          <a:xfrm>
            <a:off x="16741775" y="-4175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7569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21564" y="499153"/>
            <a:ext cx="8958470" cy="5955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Recurrent cases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may represent a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spectrum of oocyte maturation defects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rather than a single syndrome.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 smtClean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Hatırnaz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Ş, et al. 2024 — Oocyte maturation disorders in GEFS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RBMO — Molecular mechanisms of ovarian response failure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ASRM Practice Committee Opinion (2022–2023)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ESHRE Guideline (2019–2023 updates) 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2" descr="📚"/>
          <p:cNvSpPr>
            <a:spLocks noChangeAspect="1" noChangeArrowheads="1"/>
          </p:cNvSpPr>
          <p:nvPr/>
        </p:nvSpPr>
        <p:spPr bwMode="auto">
          <a:xfrm>
            <a:off x="14379575" y="-4635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7412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60106" y="330116"/>
            <a:ext cx="8295861" cy="6209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5. Freeze-All vs Fresh Transfer Strategy Adjustment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In subsequent cycles, the embryo transfer strategy may also require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modification.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Freeze-all strategy: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Following rescue or modified trigger cycles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To avoid luteal phase asynchrony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Fresh transfer: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Considered only when endocrine and luteal environment is optimal and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stable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900" b="1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ESHRE Guideline: Ovarian Stimulation for IVF/ICSI (2019–2023)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ASRM Practice Committee Opinion (2022–2023)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9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900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RBMO — luteal phase physiology in ART 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2" descr="🔹"/>
          <p:cNvSpPr>
            <a:spLocks noChangeAspect="1" noChangeArrowheads="1"/>
          </p:cNvSpPr>
          <p:nvPr/>
        </p:nvSpPr>
        <p:spPr bwMode="auto">
          <a:xfrm>
            <a:off x="18265775" y="-7000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 descr="🔹"/>
          <p:cNvSpPr>
            <a:spLocks noChangeAspect="1" noChangeArrowheads="1"/>
          </p:cNvSpPr>
          <p:nvPr/>
        </p:nvSpPr>
        <p:spPr bwMode="auto">
          <a:xfrm>
            <a:off x="3559175" y="-228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📚"/>
          <p:cNvSpPr>
            <a:spLocks noChangeAspect="1" noChangeArrowheads="1"/>
          </p:cNvSpPr>
          <p:nvPr/>
        </p:nvSpPr>
        <p:spPr bwMode="auto">
          <a:xfrm>
            <a:off x="16862425" y="-228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9183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85870" y="270456"/>
            <a:ext cx="8169499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Vazirmatn"/>
              </a:rPr>
              <a:t>Clinical Take-Home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Messages:</a:t>
            </a:r>
          </a:p>
          <a:p>
            <a:endParaRPr lang="en-US" b="1" dirty="0" smtClean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- Management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of subsequent cycles must be mechanism-driven rather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than empirical.</a:t>
            </a:r>
          </a:p>
          <a:p>
            <a:pPr>
              <a:lnSpc>
                <a:spcPct val="150000"/>
              </a:lnSpc>
            </a:pPr>
            <a:endParaRPr lang="en-US" b="1" dirty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- The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most impactful intervention is modification of ovulation trigger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strategy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,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especially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dual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trigger.</a:t>
            </a:r>
          </a:p>
          <a:p>
            <a:pPr>
              <a:lnSpc>
                <a:spcPct val="150000"/>
              </a:lnSpc>
            </a:pPr>
            <a:endParaRPr lang="en-US" b="1" dirty="0" smtClean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- FEFS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is usually preventable with protocol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optimization.</a:t>
            </a:r>
          </a:p>
          <a:p>
            <a:pPr>
              <a:lnSpc>
                <a:spcPct val="150000"/>
              </a:lnSpc>
            </a:pPr>
            <a:endParaRPr lang="en-US" b="1" dirty="0" smtClean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-  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Recurrent GEFS requires evaluation of underlying genetic and oocyte </a:t>
            </a:r>
            <a:endParaRPr lang="en-US" b="1" dirty="0" smtClean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 maturation defects.</a:t>
            </a:r>
          </a:p>
          <a:p>
            <a:pPr>
              <a:lnSpc>
                <a:spcPct val="150000"/>
              </a:lnSpc>
            </a:pPr>
            <a:endParaRPr lang="en-US" b="1" dirty="0" smtClean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- Timing</a:t>
            </a:r>
            <a:r>
              <a:rPr lang="en-US" b="1" dirty="0">
                <a:solidFill>
                  <a:srgbClr val="000000"/>
                </a:solidFill>
                <a:latin typeface="Vazirmatn"/>
              </a:rPr>
              <a:t>, pharmacology, and follicular biology are equally critical </a:t>
            </a:r>
            <a:endParaRPr lang="en-US" b="1" dirty="0" smtClean="0">
              <a:solidFill>
                <a:srgbClr val="000000"/>
              </a:solidFill>
              <a:latin typeface="Vazirmatn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Vazirmatn"/>
              </a:rPr>
              <a:t> determinants </a:t>
            </a:r>
            <a:r>
              <a:rPr lang="en-US" b="1" smtClean="0">
                <a:solidFill>
                  <a:srgbClr val="000000"/>
                </a:solidFill>
                <a:latin typeface="Vazirmatn"/>
              </a:rPr>
              <a:t>of outcome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331355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14330" y="581731"/>
            <a:ext cx="9422296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azirmatn"/>
              </a:rPr>
              <a:t>9 -Prognosis and Outcomes in Empty Follicle Syndrome (EFS)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The prognosis of Empty Follicle Syndrome (EFS) is highly heterogeneous and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depends primarily on the underlying etiology.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2" descr="🧠"/>
          <p:cNvSpPr>
            <a:spLocks noChangeAspect="1" noChangeArrowheads="1"/>
          </p:cNvSpPr>
          <p:nvPr/>
        </p:nvSpPr>
        <p:spPr bwMode="auto">
          <a:xfrm>
            <a:off x="7826375" y="-6080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 descr="📌"/>
          <p:cNvSpPr>
            <a:spLocks noChangeAspect="1" noChangeArrowheads="1"/>
          </p:cNvSpPr>
          <p:nvPr/>
        </p:nvSpPr>
        <p:spPr bwMode="auto">
          <a:xfrm>
            <a:off x="17732375" y="-3190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00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70712" y="198041"/>
            <a:ext cx="8560158" cy="669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B)Classification of EFS </a:t>
            </a:r>
            <a:endParaRPr lang="en-US" altLang="en-US" sz="2000" b="1" dirty="0">
              <a:solidFill>
                <a:srgbClr val="C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False Empty Follicle Syndrome (FEFS):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 -Oocytes are present within follicles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 -Failure is due to inadequate exposure to ovulation trigger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b="1" dirty="0" smtClean="0"/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Clinical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implication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Often reversible with repeat trigger + delayed retrieval   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Oocyte.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FEFS is a correctable condition with good prognosis.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b="1" dirty="0" smtClean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   Stevenson SC,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Lashen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H.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Fertil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Steril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. 2008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   ESHRE Guideline on Ovarian Stimulation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   ASRM Committee Opinion on Triggering 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2" descr="👉"/>
          <p:cNvSpPr>
            <a:spLocks noChangeAspect="1" noChangeArrowheads="1"/>
          </p:cNvSpPr>
          <p:nvPr/>
        </p:nvSpPr>
        <p:spPr bwMode="auto">
          <a:xfrm flipV="1">
            <a:off x="3486105" y="1430970"/>
            <a:ext cx="2448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32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25236" y="484941"/>
            <a:ext cx="8709025" cy="4508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Prognosis in False Empty Follicle Syndrome (FEFS)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 smtClean="0"/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Clinical Outcome: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Excellent prognosis after identification and correction of the underlying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cause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-Normal oocyte retrieval rates in subsequent cycles following appropriate  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intervention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 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Pregnancy rates comparable to standard IVF populations after correction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-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Low recurrence rate once trigger or procedural errors are eliminated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2" descr="📈"/>
          <p:cNvSpPr>
            <a:spLocks noChangeAspect="1" noChangeArrowheads="1"/>
          </p:cNvSpPr>
          <p:nvPr/>
        </p:nvSpPr>
        <p:spPr bwMode="auto">
          <a:xfrm>
            <a:off x="6683375" y="-8445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 descr="🔑"/>
          <p:cNvSpPr>
            <a:spLocks noChangeAspect="1" noChangeArrowheads="1"/>
          </p:cNvSpPr>
          <p:nvPr/>
        </p:nvSpPr>
        <p:spPr bwMode="auto">
          <a:xfrm>
            <a:off x="17732375" y="-3730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📌"/>
          <p:cNvSpPr>
            <a:spLocks noChangeAspect="1" noChangeArrowheads="1"/>
          </p:cNvSpPr>
          <p:nvPr/>
        </p:nvSpPr>
        <p:spPr bwMode="auto">
          <a:xfrm>
            <a:off x="17732375" y="984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26364" y="4993867"/>
            <a:ext cx="81103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C00000"/>
                </a:solidFill>
                <a:latin typeface="Vazirmatn"/>
              </a:rPr>
              <a:t>FEFS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is best considered a correctable </a:t>
            </a:r>
            <a:r>
              <a:rPr lang="en-US" altLang="en-US" b="1" dirty="0">
                <a:solidFill>
                  <a:srgbClr val="C00000"/>
                </a:solidFill>
                <a:latin typeface="Vazirmatn"/>
              </a:rPr>
              <a:t>iatrogenic or functional failure 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rather than a true biological disorder.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2226364" y="6150114"/>
            <a:ext cx="78873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b="1" dirty="0">
                <a:solidFill>
                  <a:srgbClr val="000000"/>
                </a:solidFill>
                <a:latin typeface="Vazirmatn"/>
              </a:rPr>
              <a:t>ASRM Practice Committee Opinion: Ovarian Stimulation and Triggering in ART (2022–2023) </a:t>
            </a:r>
          </a:p>
          <a:p>
            <a:r>
              <a:rPr lang="en-US" sz="900" b="1" dirty="0">
                <a:solidFill>
                  <a:srgbClr val="000000"/>
                </a:solidFill>
                <a:latin typeface="Vazirmatn"/>
              </a:rPr>
              <a:t>ESHRE Guideline: Ovarian Stimulation for IVF/ICSI (2019–2023 updates)</a:t>
            </a:r>
          </a:p>
          <a:p>
            <a:r>
              <a:rPr lang="en-US" sz="900" b="1" dirty="0">
                <a:solidFill>
                  <a:srgbClr val="000000"/>
                </a:solidFill>
                <a:latin typeface="Vazirmatn"/>
              </a:rPr>
              <a:t>RBMO (</a:t>
            </a:r>
            <a:r>
              <a:rPr lang="en-US" sz="900" b="1" dirty="0" err="1">
                <a:solidFill>
                  <a:srgbClr val="000000"/>
                </a:solidFill>
                <a:latin typeface="Vazirmatn"/>
              </a:rPr>
              <a:t>Alviggi</a:t>
            </a:r>
            <a:r>
              <a:rPr lang="en-US" sz="900" b="1" dirty="0">
                <a:solidFill>
                  <a:srgbClr val="000000"/>
                </a:solidFill>
                <a:latin typeface="Vazirmatn"/>
              </a:rPr>
              <a:t> C, et al.) — Ovarian response variability and correctable ART failures</a:t>
            </a:r>
          </a:p>
          <a:p>
            <a:r>
              <a:rPr lang="en-US" sz="900" b="1" dirty="0">
                <a:solidFill>
                  <a:srgbClr val="000000"/>
                </a:solidFill>
                <a:latin typeface="Vazirmatn"/>
              </a:rPr>
              <a:t>Stevenson SC, </a:t>
            </a:r>
            <a:r>
              <a:rPr lang="en-US" sz="900" b="1" dirty="0" err="1">
                <a:solidFill>
                  <a:srgbClr val="000000"/>
                </a:solidFill>
                <a:latin typeface="Vazirmatn"/>
              </a:rPr>
              <a:t>Lashen</a:t>
            </a:r>
            <a:r>
              <a:rPr lang="en-US" sz="900" b="1" dirty="0">
                <a:solidFill>
                  <a:srgbClr val="000000"/>
                </a:solidFill>
                <a:latin typeface="Vazirmatn"/>
              </a:rPr>
              <a:t> H. Fertility and Sterility. 2008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6800586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90527" y="464490"/>
            <a:ext cx="9001213" cy="2431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2. Prognosis in Genuine Empty Follicle Syndrome (GEFS)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Clinical Outcome: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Variable prognosis depending on underlying biological mechanism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Increased risk of recurrence in subsequent IVF cycles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Limited response to simple protocol modifications </a:t>
            </a:r>
          </a:p>
        </p:txBody>
      </p:sp>
      <p:sp>
        <p:nvSpPr>
          <p:cNvPr id="5" name="AutoShape 2" descr="📉"/>
          <p:cNvSpPr>
            <a:spLocks noChangeAspect="1" noChangeArrowheads="1"/>
          </p:cNvSpPr>
          <p:nvPr/>
        </p:nvSpPr>
        <p:spPr bwMode="auto">
          <a:xfrm flipV="1">
            <a:off x="5042849" y="1858089"/>
            <a:ext cx="189506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331074" y="3604784"/>
            <a:ext cx="8860666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Prognostic Subgroups in GEFS: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/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A. Oocyte maturation disorders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 Intermediate prognosis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Partial responsiveness to optimized stimulation and trigger strategies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7" name="AutoShape 4" descr="🔹"/>
          <p:cNvSpPr>
            <a:spLocks noChangeAspect="1" noChangeArrowheads="1"/>
          </p:cNvSpPr>
          <p:nvPr/>
        </p:nvSpPr>
        <p:spPr bwMode="auto">
          <a:xfrm flipV="1">
            <a:off x="4370757" y="4435785"/>
            <a:ext cx="628007" cy="11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8455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11717" y="355374"/>
            <a:ext cx="7995167" cy="606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B. Genetic-associated GEFS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Involvement of genes such as LHCGR, FSHR, TUBB8, and ZP family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High recurrence risk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Often poor response to conventional ART modifications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C. Age-related ovarian dysfunction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Prognosis dependent on ovarian reserve and oocyte quality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Progressive decline in reproductive potential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100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900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Hatırnaz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Ş, et al. 2024 — Oocyte maturation disorders in GEFS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RBMO —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Alviggi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C,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Kolibianakis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EM et al., molecular determinants of ovarian response failure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ASRM Practice Committee Opinion (2022–2023)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ESHRE Guideline (2019–2023 updates)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Trends in Molecular Medicine review (2025) </a:t>
            </a: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AutoShape 2" descr="🔹"/>
          <p:cNvSpPr>
            <a:spLocks noChangeAspect="1" noChangeArrowheads="1"/>
          </p:cNvSpPr>
          <p:nvPr/>
        </p:nvSpPr>
        <p:spPr bwMode="auto">
          <a:xfrm flipV="1">
            <a:off x="4445414" y="1947368"/>
            <a:ext cx="472817" cy="8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 descr="📚"/>
          <p:cNvSpPr>
            <a:spLocks noChangeAspect="1" noChangeArrowheads="1"/>
          </p:cNvSpPr>
          <p:nvPr/>
        </p:nvSpPr>
        <p:spPr bwMode="auto">
          <a:xfrm flipV="1">
            <a:off x="6883814" y="2236295"/>
            <a:ext cx="472817" cy="8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5409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71616" y="220353"/>
            <a:ext cx="8878957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Recurrence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is one of the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most important clinical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discriminators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between FEFS and GEFS. 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2" descr="🟡"/>
          <p:cNvSpPr>
            <a:spLocks noChangeAspect="1" noChangeArrowheads="1"/>
          </p:cNvSpPr>
          <p:nvPr/>
        </p:nvSpPr>
        <p:spPr bwMode="auto">
          <a:xfrm flipV="1">
            <a:off x="1350635" y="2231465"/>
            <a:ext cx="22197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 descr="🔴"/>
          <p:cNvSpPr>
            <a:spLocks noChangeAspect="1" noChangeArrowheads="1"/>
          </p:cNvSpPr>
          <p:nvPr/>
        </p:nvSpPr>
        <p:spPr bwMode="auto">
          <a:xfrm flipV="1">
            <a:off x="1731635" y="2520390"/>
            <a:ext cx="22197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📌"/>
          <p:cNvSpPr>
            <a:spLocks noChangeAspect="1" noChangeArrowheads="1"/>
          </p:cNvSpPr>
          <p:nvPr/>
        </p:nvSpPr>
        <p:spPr bwMode="auto">
          <a:xfrm flipV="1">
            <a:off x="11256635" y="2809317"/>
            <a:ext cx="22197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4518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80590" y="271175"/>
            <a:ext cx="9236766" cy="6355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4. Pregnancy Outcomes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000" b="1" dirty="0">
              <a:solidFill>
                <a:srgbClr val="C0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FEFS: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- Excellent reproductive outcomes after correction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Pregnancy rates comparable to standard IVF/ICSI cycles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-</a:t>
            </a: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No long-term adverse impact on implantation or embryo development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dirty="0"/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dirty="0"/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dirty="0"/>
              <a:t> </a:t>
            </a:r>
            <a:r>
              <a:rPr lang="en-US" altLang="en-US" dirty="0" smtClean="0"/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GEFS: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Highly variable outcomes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May require multiple cycles for successful oocyte retrieval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In severe or recurrent cases, alternative strategies (e.g., oocyte donation) may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be required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ASRM Practice Committee Opinion (2022–2023)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ESHRE Guideline (2019–2023 updates)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RBMO — ART outcome studies (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Alviggi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et al.)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Stevenson SC, </a:t>
            </a:r>
            <a:r>
              <a:rPr kumimoji="0" lang="en-US" altLang="en-US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Lashen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H. Fertility and Sterility. 2008 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2" descr="🟡"/>
          <p:cNvSpPr>
            <a:spLocks noChangeAspect="1" noChangeArrowheads="1"/>
          </p:cNvSpPr>
          <p:nvPr/>
        </p:nvSpPr>
        <p:spPr bwMode="auto">
          <a:xfrm>
            <a:off x="3025775" y="-7524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3" descr="🔴"/>
          <p:cNvSpPr>
            <a:spLocks noChangeAspect="1" noChangeArrowheads="1"/>
          </p:cNvSpPr>
          <p:nvPr/>
        </p:nvSpPr>
        <p:spPr bwMode="auto">
          <a:xfrm>
            <a:off x="9350375" y="-4635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📚"/>
          <p:cNvSpPr>
            <a:spLocks noChangeAspect="1" noChangeArrowheads="1"/>
          </p:cNvSpPr>
          <p:nvPr/>
        </p:nvSpPr>
        <p:spPr bwMode="auto">
          <a:xfrm>
            <a:off x="17122775" y="-1746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1730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93844" y="553112"/>
            <a:ext cx="8600661" cy="30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Clinical Take-Home Messages: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EFS is a heterogeneous condition with variable prognosis</a:t>
            </a: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 Recurrence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is the most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azirmatn"/>
              </a:rPr>
              <a:t>powerful clinical predictor of underlying pathology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Correct etiologic classification is essential for accurate prognostication and counseling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5" name="AutoShape 2" descr="🧠"/>
          <p:cNvSpPr>
            <a:spLocks noChangeAspect="1" noChangeArrowheads="1"/>
          </p:cNvSpPr>
          <p:nvPr/>
        </p:nvSpPr>
        <p:spPr bwMode="auto">
          <a:xfrm flipV="1">
            <a:off x="15464596" y="1637263"/>
            <a:ext cx="240196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25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285886"/>
              </p:ext>
            </p:extLst>
          </p:nvPr>
        </p:nvGraphicFramePr>
        <p:xfrm>
          <a:off x="1236370" y="476519"/>
          <a:ext cx="10955628" cy="5885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5938"/>
                <a:gridCol w="1825938"/>
                <a:gridCol w="1825938"/>
                <a:gridCol w="1825938"/>
                <a:gridCol w="1825938"/>
                <a:gridCol w="1825938"/>
              </a:tblGrid>
              <a:tr h="1250171"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</a:rPr>
                        <a:t>EFS Type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Prognosis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Recurrence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Pregnancy Rate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</a:rPr>
                        <a:t>Pregnancy Outcomes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</a:rPr>
                        <a:t>Need for Alternative Treatment</a:t>
                      </a:r>
                    </a:p>
                  </a:txBody>
                  <a:tcPr marL="114300" marR="114300" marT="76200" marB="76200" anchor="ctr"/>
                </a:tc>
              </a:tr>
              <a:tr h="2317736">
                <a:tc>
                  <a:txBody>
                    <a:bodyPr/>
                    <a:lstStyle/>
                    <a:p>
                      <a:r>
                        <a:rPr lang="en-US" sz="1400" b="1" dirty="0">
                          <a:effectLst/>
                        </a:rPr>
                        <a:t>FEFS(False Empty Follicle Syndrome)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Excellent prognosis after identification </a:t>
                      </a:r>
                      <a:r>
                        <a:rPr lang="en-US" sz="1400" b="1" dirty="0">
                          <a:effectLst/>
                        </a:rPr>
                        <a:t>and correction of the underlying cause; outcomes comparable to standard IVF populations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effectLst/>
                        </a:rPr>
                        <a:t>Low recurrence rate after elimination of trigger-related or procedural errors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effectLst/>
                        </a:rPr>
                        <a:t>Comparable to standard IVF/ICSI cycles after correction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effectLst/>
                        </a:rPr>
                        <a:t>Excellent reproductive outcomes; no long-term adverse impact on implantation or embryo development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effectLst/>
                        </a:rPr>
                        <a:t>Usually not required; standard IVF/ICSI can be continued</a:t>
                      </a:r>
                    </a:p>
                  </a:txBody>
                  <a:tcPr marL="114300" marR="114300" marT="76200" marB="76200" anchor="ctr"/>
                </a:tc>
              </a:tr>
              <a:tr h="2317736">
                <a:tc>
                  <a:txBody>
                    <a:bodyPr/>
                    <a:lstStyle/>
                    <a:p>
                      <a:r>
                        <a:rPr lang="en-US" sz="1400" b="1">
                          <a:effectLst/>
                        </a:rPr>
                        <a:t>GEFS(Genuine Empty Follicle Syndrome)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Variable prognosis </a:t>
                      </a:r>
                      <a:r>
                        <a:rPr lang="en-US" sz="1400" b="1" dirty="0">
                          <a:effectLst/>
                        </a:rPr>
                        <a:t>depending on the underlying biological mechanism and severity of oocyte maturation/competence defects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effectLst/>
                        </a:rPr>
                        <a:t>Higher recurrence risk, especially in recurrent cases and genetic-associated forms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effectLst/>
                        </a:rPr>
                        <a:t>Highly variable; depends on successful oocyte retrieval, oocyte quality, and embryo development potential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effectLst/>
                        </a:rPr>
                        <a:t>Variable outcomes; severe or recurrent cases may have limited reproductive success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effectLst/>
                        </a:rPr>
                        <a:t>May be required in severe or persistent cases; options such as oocyte donation may be considered</a:t>
                      </a:r>
                    </a:p>
                  </a:txBody>
                  <a:tcPr marL="114300" marR="114300" marT="76200" marB="762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233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685" y="0"/>
            <a:ext cx="6954591" cy="695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90710" y="415253"/>
            <a:ext cx="7858539" cy="6355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2. Genuine Empty Follicle Syndrome (GEFS):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GEFS is diagnosed when: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 -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Adequate trigger is confirmed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- Technical and laboratory errors are excluded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  - No oocytes are retrieved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GEFS</a:t>
            </a: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is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rare but true failure of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folliculogenesis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or oocyte   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formation.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 smtClean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lvl="0" defTabSz="914400"/>
            <a:r>
              <a:rPr lang="en-US" altLang="en-US" b="1" dirty="0">
                <a:solidFill>
                  <a:srgbClr val="FF0000"/>
                </a:solidFill>
                <a:latin typeface="Vazirmatn"/>
              </a:rPr>
              <a:t> Therefore, GEFS is a diagnosis of exclusion </a:t>
            </a:r>
            <a:endParaRPr lang="en-US" altLang="en-US" dirty="0" smtClean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Hatırnaz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Ş, et al. 2024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Trends in Molecular Medicine. 2025 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2" descr="👉"/>
          <p:cNvSpPr>
            <a:spLocks noChangeAspect="1" noChangeArrowheads="1"/>
          </p:cNvSpPr>
          <p:nvPr/>
        </p:nvSpPr>
        <p:spPr bwMode="auto">
          <a:xfrm>
            <a:off x="5006975" y="-984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32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6745" y="555260"/>
            <a:ext cx="9257318" cy="5051456"/>
          </a:xfrm>
        </p:spPr>
        <p:txBody>
          <a:bodyPr>
            <a:normAutofit/>
          </a:bodyPr>
          <a:lstStyle/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GEFS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is more likely related to: 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 </a:t>
            </a: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900" b="1" dirty="0">
              <a:solidFill>
                <a:srgbClr val="000000"/>
              </a:solidFill>
              <a:latin typeface="Vazirmatn"/>
            </a:endParaRP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  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-Oocyte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maturation arrest </a:t>
            </a: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  -Abnormal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cumulus expansion </a:t>
            </a: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  -Failure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of COC detachment</a:t>
            </a: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  -Genetic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abnormalities (LHCGR, 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ZP1, ZP2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, ZP3 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,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TUBB8, etc.) 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</a:pPr>
            <a:endParaRPr lang="en-US" altLang="en-US" sz="1900" b="1" dirty="0" smtClean="0">
              <a:solidFill>
                <a:srgbClr val="000000"/>
              </a:solidFill>
              <a:latin typeface="Vazirmatn"/>
            </a:endParaRP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900" b="1" dirty="0">
              <a:solidFill>
                <a:srgbClr val="000000"/>
              </a:solidFill>
              <a:latin typeface="Vazirmatn"/>
            </a:endParaRP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GEFS is increasingly considered a </a:t>
            </a:r>
            <a:r>
              <a:rPr lang="en-US" altLang="en-US" sz="1900" b="1" dirty="0">
                <a:solidFill>
                  <a:srgbClr val="FF0000"/>
                </a:solidFill>
                <a:latin typeface="Vazirmatn"/>
              </a:rPr>
              <a:t>disorder of oocyte maturation and release </a:t>
            </a:r>
            <a:r>
              <a:rPr lang="en-US" altLang="en-US" sz="1900" b="1" dirty="0" smtClean="0">
                <a:solidFill>
                  <a:srgbClr val="FF0000"/>
                </a:solidFill>
                <a:latin typeface="Vazirmatn"/>
              </a:rPr>
              <a:t> </a:t>
            </a:r>
            <a:r>
              <a:rPr lang="en-US" altLang="en-US" sz="1900" b="1" dirty="0" smtClean="0">
                <a:solidFill>
                  <a:srgbClr val="000000"/>
                </a:solidFill>
                <a:latin typeface="Vazirmatn"/>
              </a:rPr>
              <a:t> </a:t>
            </a: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900" b="1" dirty="0">
                <a:solidFill>
                  <a:srgbClr val="000000"/>
                </a:solidFill>
                <a:latin typeface="Vazirmatn"/>
              </a:rPr>
              <a:t> </a:t>
            </a:r>
            <a:r>
              <a:rPr lang="en-US" altLang="en-US" sz="1900" b="1" dirty="0" smtClean="0">
                <a:solidFill>
                  <a:srgbClr val="FF0000"/>
                </a:solidFill>
                <a:latin typeface="Vazirmatn"/>
              </a:rPr>
              <a:t>rather </a:t>
            </a:r>
            <a:r>
              <a:rPr lang="en-US" altLang="en-US" sz="1900" b="1" dirty="0">
                <a:solidFill>
                  <a:srgbClr val="FF0000"/>
                </a:solidFill>
                <a:latin typeface="Vazirmatn"/>
              </a:rPr>
              <a:t>than true absence of oocytes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29814" y="5736293"/>
            <a:ext cx="6096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 err="1">
                <a:solidFill>
                  <a:srgbClr val="000000"/>
                </a:solidFill>
                <a:latin typeface="Vazirmatn"/>
              </a:rPr>
              <a:t>Hatırnaz</a:t>
            </a: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 Ş, et al. 2024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b="1" dirty="0">
                <a:solidFill>
                  <a:srgbClr val="000000"/>
                </a:solidFill>
                <a:latin typeface="Vazirmatn"/>
              </a:rPr>
              <a:t>Trends in Molecular Medicine. 2025 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32283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01121" y="552348"/>
            <a:ext cx="8282609" cy="59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Controversy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Stevenson &amp; 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Lashen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(2008): GEFS = rare true clinical entity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Recent literature: GEFS = heterogeneous spectrum of molecular/genetic disorders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Concept shift: from “empty follicle” → “oocyte maturation disorder”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00" b="1" dirty="0">
              <a:solidFill>
                <a:srgbClr val="000000"/>
              </a:solidFill>
              <a:latin typeface="Vazirmat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Stevenson SC,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Lashen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H.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Fertil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Steril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. 2008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</a:t>
            </a:r>
            <a:r>
              <a:rPr kumimoji="0" lang="en-US" altLang="en-US" sz="1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Hatırnaz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Ş, et al. 2024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zirmatn"/>
              </a:rPr>
              <a:t> Trends in Molecular Medicine. 2025</a:t>
            </a:r>
            <a:r>
              <a:rPr kumimoji="0" lang="en-US" alt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5" name="AutoShape 2" descr="👉"/>
          <p:cNvSpPr>
            <a:spLocks noChangeAspect="1" noChangeArrowheads="1"/>
          </p:cNvSpPr>
          <p:nvPr/>
        </p:nvSpPr>
        <p:spPr bwMode="auto">
          <a:xfrm>
            <a:off x="41687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4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2901</TotalTime>
  <Words>5351</Words>
  <Application>Microsoft Office PowerPoint</Application>
  <PresentationFormat>Widescreen</PresentationFormat>
  <Paragraphs>884</Paragraphs>
  <Slides>67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4" baseType="lpstr">
      <vt:lpstr>Arial</vt:lpstr>
      <vt:lpstr>Century Gothic</vt:lpstr>
      <vt:lpstr>Tahoma</vt:lpstr>
      <vt:lpstr>Times New Roman</vt:lpstr>
      <vt:lpstr>Vazirmatn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user1</dc:creator>
  <cp:lastModifiedBy>user1</cp:lastModifiedBy>
  <cp:revision>202</cp:revision>
  <dcterms:created xsi:type="dcterms:W3CDTF">2026-06-28T20:08:14Z</dcterms:created>
  <dcterms:modified xsi:type="dcterms:W3CDTF">2026-07-12T20:37:35Z</dcterms:modified>
</cp:coreProperties>
</file>